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png" ContentType="image/png"/>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98" r:id="rId1"/>
  </p:sldMasterIdLst>
  <p:sldIdLst>
    <p:sldId id="256" r:id="rId2"/>
    <p:sldId id="257" r:id="rId3"/>
    <p:sldId id="258" r:id="rId4"/>
    <p:sldId id="294" r:id="rId5"/>
    <p:sldId id="282" r:id="rId6"/>
    <p:sldId id="296" r:id="rId7"/>
    <p:sldId id="259" r:id="rId8"/>
    <p:sldId id="297" r:id="rId9"/>
    <p:sldId id="284" r:id="rId10"/>
    <p:sldId id="295" r:id="rId11"/>
    <p:sldId id="298" r:id="rId12"/>
    <p:sldId id="301" r:id="rId13"/>
    <p:sldId id="286" r:id="rId14"/>
    <p:sldId id="302" r:id="rId15"/>
    <p:sldId id="308" r:id="rId16"/>
    <p:sldId id="300" r:id="rId17"/>
    <p:sldId id="311" r:id="rId18"/>
    <p:sldId id="304" r:id="rId19"/>
    <p:sldId id="303" r:id="rId20"/>
    <p:sldId id="310" r:id="rId21"/>
    <p:sldId id="309" r:id="rId22"/>
    <p:sldId id="305" r:id="rId23"/>
    <p:sldId id="269" r:id="rId24"/>
    <p:sldId id="273" r:id="rId25"/>
    <p:sldId id="270" r:id="rId26"/>
  </p:sldIdLst>
  <p:sldSz cx="9144000" cy="6858000" type="screen4x3"/>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xmlns="">
        <p14:section name="Default Section" id="{876228A7-8216-44D5-A071-FAC2E10FDE8B}">
          <p14:sldIdLst>
            <p14:sldId id="256"/>
            <p14:sldId id="257"/>
            <p14:sldId id="258"/>
            <p14:sldId id="294"/>
            <p14:sldId id="259"/>
            <p14:sldId id="293"/>
            <p14:sldId id="282"/>
            <p14:sldId id="295"/>
            <p14:sldId id="284"/>
            <p14:sldId id="297"/>
            <p14:sldId id="296"/>
            <p14:sldId id="298"/>
            <p14:sldId id="286"/>
            <p14:sldId id="269"/>
            <p14:sldId id="273"/>
            <p14:sldId id="270"/>
            <p14:sldId id="288"/>
          </p14:sldIdLst>
        </p14:section>
      </p14:sectionLst>
    </p:ext>
    <p:ext uri="{EFAFB233-063F-42B5-8137-9DF3F51BA10A}">
      <p15:sldGuideLst xmlns:p15="http://schemas.microsoft.com/office/powerpoint/2012/main" xmlns="">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xmlns="">
          <a:srgbClr val="FF0000"/>
        </p14:laserClr>
      </p:ext>
      <p:ext uri="{2FDB2607-1784-4EEB-B798-7EB5836EED8A}">
        <p14:showMediaCtrls xmlns:p14="http://schemas.microsoft.com/office/powerpoint/2010/main" xmlns="" val="1"/>
      </p:ext>
    </p:extLst>
  </p:showPr>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74" autoAdjust="0"/>
    <p:restoredTop sz="94660"/>
  </p:normalViewPr>
  <p:slideViewPr>
    <p:cSldViewPr>
      <p:cViewPr varScale="1">
        <p:scale>
          <a:sx n="83" d="100"/>
          <a:sy n="83" d="100"/>
        </p:scale>
        <p:origin x="-1426" y="-77"/>
      </p:cViewPr>
      <p:guideLst>
        <p:guide orient="horz" pos="2880"/>
        <p:guide pos="216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8"/>
          <p:cNvSpPr>
            <a:spLocks noGrp="1"/>
          </p:cNvSpPr>
          <p:nvPr>
            <p:ph type="ctrTitle"/>
          </p:nvPr>
        </p:nvSpPr>
        <p:spPr>
          <a:xfrm>
            <a:off x="429064" y="3337560"/>
            <a:ext cx="6480048" cy="2301240"/>
          </a:xfrm>
        </p:spPr>
        <p:txBody>
          <a:bodyPr rIns="45720" anchor="t"/>
          <a:lstStyle>
            <a:lvl1pPr algn="r">
              <a:defRPr lang="en-US" b="1" cap="all" baseline="0" dirty="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smtClean="0"/>
              <a:t>Click to edit Master title style</a:t>
            </a:r>
            <a:endParaRPr kumimoji="0" lang="en-US"/>
          </a:p>
        </p:txBody>
      </p:sp>
      <p:sp>
        <p:nvSpPr>
          <p:cNvPr id="17" name="Subtitle 16"/>
          <p:cNvSpPr>
            <a:spLocks noGrp="1"/>
          </p:cNvSpPr>
          <p:nvPr>
            <p:ph type="subTitle" idx="1"/>
          </p:nvPr>
        </p:nvSpPr>
        <p:spPr>
          <a:xfrm>
            <a:off x="433050" y="1544812"/>
            <a:ext cx="6480048" cy="1752600"/>
          </a:xfrm>
        </p:spPr>
        <p:txBody>
          <a:bodyPr tIns="0" rIns="45720" bIns="0" anchor="b">
            <a:normAutofit/>
          </a:bodyPr>
          <a:lstStyle>
            <a:lvl1pPr marL="0" indent="0" algn="r">
              <a:buNone/>
              <a:defRPr sz="2000">
                <a:solidFill>
                  <a:schemeClr val="tx1"/>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30" name="Date Placeholder 29"/>
          <p:cNvSpPr>
            <a:spLocks noGrp="1"/>
          </p:cNvSpPr>
          <p:nvPr>
            <p:ph type="dt" sz="half" idx="10"/>
          </p:nvPr>
        </p:nvSpPr>
        <p:spPr/>
        <p:txBody>
          <a:bodyPr/>
          <a:lstStyle/>
          <a:p>
            <a:fld id="{1D8BD707-D9CF-40AE-B4C6-C98DA3205C09}" type="datetimeFigureOut">
              <a:rPr lang="en-US" smtClean="0"/>
              <a:pPr/>
              <a:t>5/29/2022</a:t>
            </a:fld>
            <a:endParaRPr lang="en-US"/>
          </a:p>
        </p:txBody>
      </p:sp>
      <p:sp>
        <p:nvSpPr>
          <p:cNvPr id="19" name="Footer Placeholder 18"/>
          <p:cNvSpPr>
            <a:spLocks noGrp="1"/>
          </p:cNvSpPr>
          <p:nvPr>
            <p:ph type="ftr" sz="quarter" idx="11"/>
          </p:nvPr>
        </p:nvSpPr>
        <p:spPr/>
        <p:txBody>
          <a:bodyPr/>
          <a:lstStyle/>
          <a:p>
            <a:endParaRPr lang="en-IN"/>
          </a:p>
        </p:txBody>
      </p:sp>
      <p:sp>
        <p:nvSpPr>
          <p:cNvPr id="27" name="Slide Number Placeholder 26"/>
          <p:cNvSpPr>
            <a:spLocks noGrp="1"/>
          </p:cNvSpPr>
          <p:nvPr>
            <p:ph type="sldNum" sz="quarter" idx="12"/>
          </p:nvPr>
        </p:nvSpPr>
        <p:spPr/>
        <p:txBody>
          <a:bodyPr/>
          <a:lstStyle/>
          <a:p>
            <a:fld id="{B6F15528-21DE-4FAA-801E-634DDDAF4B2B}" type="slidenum">
              <a:rPr lang="en-IN" smtClean="0"/>
              <a:pPr/>
              <a:t>‹#›</a:t>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5/29/2022</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pPr/>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5/29/2022</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pPr/>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5/29/2022</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pPr/>
              <a:t>‹#›</a:t>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7" name="Freeform 6"/>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6105525" y="0"/>
            <a:ext cx="3038475"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1608" y="1590"/>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2" name="Title 1"/>
          <p:cNvSpPr>
            <a:spLocks noGrp="1"/>
          </p:cNvSpPr>
          <p:nvPr>
            <p:ph type="title"/>
          </p:nvPr>
        </p:nvSpPr>
        <p:spPr>
          <a:xfrm>
            <a:off x="685800" y="3583837"/>
            <a:ext cx="6629400" cy="1826363"/>
          </a:xfrm>
        </p:spPr>
        <p:txBody>
          <a:bodyPr tIns="0" bIns="0" anchor="t"/>
          <a:lstStyle>
            <a:lvl1pPr algn="l">
              <a:buNone/>
              <a:defRPr sz="4200" b="1" cap="none" baseline="0">
                <a:ln w="5000" cmpd="sng">
                  <a:solidFill>
                    <a:schemeClr val="accent1">
                      <a:tint val="80000"/>
                      <a:shade val="99000"/>
                      <a:satMod val="500000"/>
                    </a:schemeClr>
                  </a:solidFill>
                  <a:prstDash val="solid"/>
                </a:ln>
                <a:gradFill>
                  <a:gsLst>
                    <a:gs pos="0">
                      <a:schemeClr val="accent1">
                        <a:tint val="63000"/>
                        <a:satMod val="255000"/>
                      </a:schemeClr>
                    </a:gs>
                    <a:gs pos="9000">
                      <a:schemeClr val="accent1">
                        <a:tint val="63000"/>
                        <a:satMod val="255000"/>
                      </a:schemeClr>
                    </a:gs>
                    <a:gs pos="53000">
                      <a:schemeClr val="accent1">
                        <a:shade val="60000"/>
                        <a:satMod val="100000"/>
                      </a:schemeClr>
                    </a:gs>
                    <a:gs pos="90000">
                      <a:schemeClr val="accent1">
                        <a:tint val="63000"/>
                        <a:satMod val="255000"/>
                      </a:schemeClr>
                    </a:gs>
                    <a:gs pos="100000">
                      <a:schemeClr val="accent1">
                        <a:tint val="63000"/>
                        <a:satMod val="255000"/>
                      </a:schemeClr>
                    </a:gs>
                  </a:gsLst>
                  <a:lin ang="5400000"/>
                </a:gradFill>
                <a:effectLst>
                  <a:outerShdw blurRad="50800" dist="38100" dir="5400000" algn="t" rotWithShape="0">
                    <a:prstClr val="black">
                      <a:alpha val="50000"/>
                    </a:prstClr>
                  </a:outerShdw>
                </a:effectLst>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685800" y="2485800"/>
            <a:ext cx="6629400" cy="1066688"/>
          </a:xfrm>
        </p:spPr>
        <p:txBody>
          <a:bodyPr lIns="45720" tIns="0" rIns="45720" bIns="0" anchor="b"/>
          <a:lstStyle>
            <a:lvl1pPr marL="0" indent="0" algn="l">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5/29/2022</a:t>
            </a:fld>
            <a:endParaRPr lang="en-US"/>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B6F15528-21DE-4FAA-801E-634DDDAF4B2B}" type="slidenum">
              <a:rPr lang="en-IN" smtClean="0"/>
              <a:pPr/>
              <a:t>‹#›</a:t>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467600" cy="1143000"/>
          </a:xfrm>
        </p:spPr>
        <p:txBody>
          <a:bodyPr/>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267200" y="1600200"/>
            <a:ext cx="3657600" cy="4525963"/>
          </a:xfrm>
        </p:spPr>
        <p:txBody>
          <a:bodyPr/>
          <a:lstStyle>
            <a:lvl1pPr>
              <a:defRPr sz="2600"/>
            </a:lvl1pPr>
            <a:lvl2pPr>
              <a:defRPr sz="2200"/>
            </a:lvl2pPr>
            <a:lvl3pPr>
              <a:defRPr sz="2000"/>
            </a:lvl3pPr>
            <a:lvl4pPr>
              <a:defRPr sz="1800"/>
            </a:lvl4pPr>
            <a:lvl5pPr>
              <a:defRPr sz="18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5/29/2022</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6F15528-21DE-4FAA-801E-634DDDAF4B2B}" type="slidenum">
              <a:rPr lang="en-IN" smtClean="0"/>
              <a:pPr/>
              <a:t>‹#›</a:t>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5486400"/>
            <a:ext cx="4040188"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4" name="Text Placeholder 3"/>
          <p:cNvSpPr>
            <a:spLocks noGrp="1"/>
          </p:cNvSpPr>
          <p:nvPr>
            <p:ph type="body" sz="half" idx="3"/>
          </p:nvPr>
        </p:nvSpPr>
        <p:spPr>
          <a:xfrm>
            <a:off x="4645025" y="5486400"/>
            <a:ext cx="4041775" cy="838200"/>
          </a:xfrm>
        </p:spPr>
        <p:txBody>
          <a:bodyPr anchor="t"/>
          <a:lstStyle>
            <a:lvl1pPr marL="0" indent="0">
              <a:buNone/>
              <a:defRPr sz="2400" b="1">
                <a:solidFill>
                  <a:schemeClr val="accent1"/>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n-US" smtClean="0"/>
              <a:t>Click to edit Master text styles</a:t>
            </a:r>
          </a:p>
        </p:txBody>
      </p:sp>
      <p:sp>
        <p:nvSpPr>
          <p:cNvPr id="5" name="Content Placeholder 4"/>
          <p:cNvSpPr>
            <a:spLocks noGrp="1"/>
          </p:cNvSpPr>
          <p:nvPr>
            <p:ph sz="quarter" idx="2"/>
          </p:nvPr>
        </p:nvSpPr>
        <p:spPr>
          <a:xfrm>
            <a:off x="457200" y="1516912"/>
            <a:ext cx="4040188"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6" name="Content Placeholder 5"/>
          <p:cNvSpPr>
            <a:spLocks noGrp="1"/>
          </p:cNvSpPr>
          <p:nvPr>
            <p:ph sz="quarter" idx="4"/>
          </p:nvPr>
        </p:nvSpPr>
        <p:spPr>
          <a:xfrm>
            <a:off x="4645025" y="1516912"/>
            <a:ext cx="4041775" cy="3941763"/>
          </a:xfrm>
        </p:spPr>
        <p:txBody>
          <a:bodyPr/>
          <a:lstStyle>
            <a:lvl1pPr>
              <a:defRPr sz="2400"/>
            </a:lvl1pPr>
            <a:lvl2pPr>
              <a:defRPr sz="2000"/>
            </a:lvl2pPr>
            <a:lvl3pPr>
              <a:defRPr sz="1800"/>
            </a:lvl3pPr>
            <a:lvl4pPr>
              <a:defRPr sz="1600"/>
            </a:lvl4pPr>
            <a:lvl5pPr>
              <a:defRPr sz="16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1D8BD707-D9CF-40AE-B4C6-C98DA3205C09}" type="datetimeFigureOut">
              <a:rPr lang="en-US" smtClean="0"/>
              <a:pPr/>
              <a:t>5/29/2022</a:t>
            </a:fld>
            <a:endParaRPr lang="en-US"/>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B6F15528-21DE-4FAA-801E-634DDDAF4B2B}" type="slidenum">
              <a:rPr lang="en-IN" smtClean="0"/>
              <a:pPr/>
              <a:t>‹#›</a:t>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74320"/>
            <a:ext cx="7470648" cy="1143000"/>
          </a:xfrm>
        </p:spPr>
        <p:txBody>
          <a:bodyPr anchor="ctr"/>
          <a:lstStyle>
            <a:lvl1pPr algn="l">
              <a:defRPr sz="4600"/>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1D8BD707-D9CF-40AE-B4C6-C98DA3205C09}" type="datetimeFigureOut">
              <a:rPr lang="en-US" smtClean="0"/>
              <a:pPr/>
              <a:t>5/29/2022</a:t>
            </a:fld>
            <a:endParaRPr lang="en-US"/>
          </a:p>
        </p:txBody>
      </p:sp>
      <p:sp>
        <p:nvSpPr>
          <p:cNvPr id="8" name="Slide Number Placeholder 7"/>
          <p:cNvSpPr>
            <a:spLocks noGrp="1"/>
          </p:cNvSpPr>
          <p:nvPr>
            <p:ph type="sldNum" sz="quarter" idx="11"/>
          </p:nvPr>
        </p:nvSpPr>
        <p:spPr/>
        <p:txBody>
          <a:bodyPr/>
          <a:lstStyle/>
          <a:p>
            <a:fld id="{B6F15528-21DE-4FAA-801E-634DDDAF4B2B}" type="slidenum">
              <a:rPr lang="en-IN" smtClean="0"/>
              <a:pPr/>
              <a:t>‹#›</a:t>
            </a:fld>
            <a:endParaRPr lang="en-IN"/>
          </a:p>
        </p:txBody>
      </p:sp>
      <p:sp>
        <p:nvSpPr>
          <p:cNvPr id="9" name="Footer Placeholder 8"/>
          <p:cNvSpPr>
            <a:spLocks noGrp="1"/>
          </p:cNvSpPr>
          <p:nvPr>
            <p:ph type="ftr" sz="quarter" idx="12"/>
          </p:nvPr>
        </p:nvSpPr>
        <p:spPr/>
        <p:txBody>
          <a:bodyPr/>
          <a:lstStyle/>
          <a:p>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5/29/2022</a:t>
            </a:fld>
            <a:endParaRPr lang="en-US"/>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B6F15528-21DE-4FAA-801E-634DDDAF4B2B}" type="slidenum">
              <a:rPr lang="en-IN" smtClean="0"/>
              <a:pPr/>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185528"/>
            <a:ext cx="3200400" cy="730250"/>
          </a:xfrm>
        </p:spPr>
        <p:txBody>
          <a:bodyPr tIns="0" bIns="0" anchor="t"/>
          <a:lstStyle>
            <a:lvl1pPr algn="l">
              <a:buNone/>
              <a:defRPr sz="1800" b="1">
                <a:solidFill>
                  <a:schemeClr val="accent1"/>
                </a:solidFill>
              </a:defRPr>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457200" y="214424"/>
            <a:ext cx="2743200" cy="914400"/>
          </a:xfrm>
        </p:spPr>
        <p:txBody>
          <a:bodyPr lIns="45720" tIns="0" rIns="45720" bIns="0" anchor="b"/>
          <a:lstStyle>
            <a:lvl1pPr marL="0" indent="0" algn="l">
              <a:buNone/>
              <a:defRPr sz="14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4" name="Content Placeholder 3"/>
          <p:cNvSpPr>
            <a:spLocks noGrp="1"/>
          </p:cNvSpPr>
          <p:nvPr>
            <p:ph sz="half" idx="1"/>
          </p:nvPr>
        </p:nvSpPr>
        <p:spPr>
          <a:xfrm>
            <a:off x="457200" y="1981200"/>
            <a:ext cx="7086600" cy="3810000"/>
          </a:xfrm>
        </p:spPr>
        <p:txBody>
          <a:bodyPr/>
          <a:lstStyle>
            <a:lvl1pPr>
              <a:defRPr sz="2800"/>
            </a:lvl1pPr>
            <a:lvl2pPr>
              <a:defRPr sz="2400"/>
            </a:lvl2pPr>
            <a:lvl3pPr>
              <a:defRPr sz="2200"/>
            </a:lvl3pPr>
            <a:lvl4pPr>
              <a:defRPr sz="2000"/>
            </a:lvl4pPr>
            <a:lvl5pPr>
              <a:defRPr sz="2000"/>
            </a:lvl5p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5/29/2022</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a:xfrm>
            <a:off x="8156448" y="6422064"/>
            <a:ext cx="762000" cy="365125"/>
          </a:xfrm>
        </p:spPr>
        <p:txBody>
          <a:bodyPr/>
          <a:lstStyle/>
          <a:p>
            <a:fld id="{B6F15528-21DE-4FAA-801E-634DDDAF4B2B}" type="slidenum">
              <a:rPr lang="en-IN" smtClean="0"/>
              <a:pPr/>
              <a:t>‹#›</a:t>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556732" y="1705709"/>
            <a:ext cx="3053868" cy="1253808"/>
          </a:xfrm>
        </p:spPr>
        <p:txBody>
          <a:bodyPr anchor="b"/>
          <a:lstStyle>
            <a:lvl1pPr algn="l">
              <a:buNone/>
              <a:defRPr sz="2200" b="1">
                <a:solidFill>
                  <a:schemeClr val="accent1"/>
                </a:solidFill>
              </a:defRPr>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1065628" y="1019907"/>
            <a:ext cx="4114800" cy="4114800"/>
          </a:xfrm>
          <a:prstGeom prst="ellipse">
            <a:avLst/>
          </a:prstGeom>
          <a:solidFill>
            <a:schemeClr val="bg2">
              <a:shade val="50000"/>
            </a:schemeClr>
          </a:solidFill>
          <a:ln w="50800" cap="flat">
            <a:solidFill>
              <a:schemeClr val="bg2"/>
            </a:solidFill>
            <a:miter lim="800000"/>
          </a:ln>
          <a:effectLst>
            <a:outerShdw blurRad="152000" dist="345000" dir="5400000" sx="-80000" sy="-18000" rotWithShape="0">
              <a:srgbClr val="000000">
                <a:alpha val="25000"/>
              </a:srgbClr>
            </a:outerShdw>
          </a:effectLst>
          <a:scene3d>
            <a:camera prst="orthographicFront"/>
            <a:lightRig rig="contrasting" dir="t">
              <a:rot lat="0" lon="0" rev="2400000"/>
            </a:lightRig>
          </a:scene3d>
          <a:sp3d contourW="7620">
            <a:bevelT w="63500" h="63500"/>
            <a:contourClr>
              <a:schemeClr val="bg2">
                <a:shade val="50000"/>
              </a:schemeClr>
            </a:contourClr>
          </a:sp3d>
        </p:spPr>
        <p:txBody>
          <a:bodyPr/>
          <a:lstStyle>
            <a:lvl1pPr marL="0" indent="0">
              <a:buNone/>
              <a:defRPr sz="3200"/>
            </a:lvl1pPr>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5556734" y="2998765"/>
            <a:ext cx="3053866" cy="2663482"/>
          </a:xfrm>
        </p:spPr>
        <p:txBody>
          <a:bodyPr lIns="45720" rIns="45720"/>
          <a:lstStyle>
            <a:lvl1pPr marL="0" indent="0">
              <a:buFontTx/>
              <a:buNone/>
              <a:defRPr sz="12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a:xfrm>
            <a:off x="457200" y="6422064"/>
            <a:ext cx="2133600" cy="365125"/>
          </a:xfrm>
        </p:spPr>
        <p:txBody>
          <a:bodyPr/>
          <a:lstStyle/>
          <a:p>
            <a:fld id="{1D8BD707-D9CF-40AE-B4C6-C98DA3205C09}" type="datetimeFigureOut">
              <a:rPr lang="en-US" smtClean="0"/>
              <a:pPr/>
              <a:t>5/29/2022</a:t>
            </a:fld>
            <a:endParaRPr lang="en-US"/>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B6F15528-21DE-4FAA-801E-634DDDAF4B2B}" type="slidenum">
              <a:rPr lang="en-IN" smtClean="0"/>
              <a:pPr/>
              <a:t>‹#›</a:t>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12" name="Freeform 11"/>
          <p:cNvSpPr>
            <a:spLocks/>
          </p:cNvSpPr>
          <p:nvPr/>
        </p:nvSpPr>
        <p:spPr bwMode="auto">
          <a:xfrm>
            <a:off x="0" y="4752126"/>
            <a:ext cx="9144000" cy="2112962"/>
          </a:xfrm>
          <a:custGeom>
            <a:avLst>
              <a:gd name="A1" fmla="val 0"/>
              <a:gd name="A2" fmla="val 0"/>
              <a:gd name="A3" fmla="val 0"/>
              <a:gd name="A4" fmla="val 0"/>
              <a:gd name="A5" fmla="val 0"/>
              <a:gd name="A6" fmla="val 0"/>
              <a:gd name="A7" fmla="val 0"/>
              <a:gd name="A8" fmla="val 0"/>
            </a:avLst>
            <a:gdLst/>
            <a:ahLst/>
            <a:cxnLst>
              <a:cxn ang="0">
                <a:pos x="0" y="1066"/>
              </a:cxn>
              <a:cxn ang="0">
                <a:pos x="0" y="1331"/>
              </a:cxn>
              <a:cxn ang="0">
                <a:pos x="5760" y="1331"/>
              </a:cxn>
              <a:cxn ang="0">
                <a:pos x="5760" y="0"/>
              </a:cxn>
              <a:cxn ang="0">
                <a:pos x="0" y="1066"/>
              </a:cxn>
            </a:cxnLst>
            <a:rect l="0" t="0" r="0" b="0"/>
            <a:pathLst>
              <a:path w="5760" h="1331">
                <a:moveTo>
                  <a:pt x="0" y="1066"/>
                </a:moveTo>
                <a:lnTo>
                  <a:pt x="0" y="1331"/>
                </a:lnTo>
                <a:lnTo>
                  <a:pt x="5760" y="1331"/>
                </a:lnTo>
                <a:lnTo>
                  <a:pt x="5760" y="0"/>
                </a:lnTo>
                <a:cubicBezTo>
                  <a:pt x="3220" y="1206"/>
                  <a:pt x="2250" y="1146"/>
                  <a:pt x="0" y="1066"/>
                </a:cubicBezTo>
                <a:close/>
              </a:path>
            </a:pathLst>
          </a:custGeom>
          <a:solidFill>
            <a:schemeClr val="bg1">
              <a:tint val="80000"/>
              <a:satMod val="200000"/>
              <a:alpha val="45000"/>
            </a:schemeClr>
          </a:solidFill>
          <a:ln w="9525" cap="flat" cmpd="sng" algn="ctr">
            <a:noFill/>
            <a:prstDash val="solid"/>
            <a:round/>
            <a:headEnd type="none" w="med" len="med"/>
            <a:tailEnd type="none" w="med" len="med"/>
          </a:ln>
          <a:effectLst>
            <a:outerShdw blurRad="50800" dist="44450" dir="16200000" algn="ctr" rotWithShape="0">
              <a:prstClr val="black">
                <a:alpha val="35000"/>
              </a:prstClr>
            </a:outerShdw>
          </a:effectLst>
        </p:spPr>
        <p:txBody>
          <a:bodyPr vert="horz" wrap="square" lIns="91440" tIns="45720" rIns="91440" bIns="45720" anchor="t" compatLnSpc="1"/>
          <a:lstStyle/>
          <a:p>
            <a:endParaRPr kumimoji="0" lang="en-US"/>
          </a:p>
        </p:txBody>
      </p:sp>
      <p:sp>
        <p:nvSpPr>
          <p:cNvPr id="16" name="Freeform 15"/>
          <p:cNvSpPr>
            <a:spLocks/>
          </p:cNvSpPr>
          <p:nvPr/>
        </p:nvSpPr>
        <p:spPr bwMode="auto">
          <a:xfrm>
            <a:off x="7315200" y="0"/>
            <a:ext cx="1828800" cy="6858000"/>
          </a:xfrm>
          <a:custGeom>
            <a:avLst/>
            <a:gdLst>
              <a:gd name="connsiteX0" fmla="*/ 1914 w 1914"/>
              <a:gd name="connsiteY0" fmla="*/ 9 h 4329"/>
              <a:gd name="connsiteX1" fmla="*/ 1914 w 1914"/>
              <a:gd name="connsiteY1" fmla="*/ 4329 h 4329"/>
              <a:gd name="connsiteX2" fmla="*/ 204 w 1914"/>
              <a:gd name="connsiteY2" fmla="*/ 4327 h 4329"/>
              <a:gd name="connsiteX3" fmla="*/ 0 w 1914"/>
              <a:gd name="connsiteY3" fmla="*/ 0 h 4329"/>
              <a:gd name="connsiteX4" fmla="*/ 1914 w 1914"/>
              <a:gd name="connsiteY4" fmla="*/ 9 h 4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4" h="4329">
                <a:moveTo>
                  <a:pt x="1914" y="9"/>
                </a:moveTo>
                <a:lnTo>
                  <a:pt x="1914" y="4329"/>
                </a:lnTo>
                <a:lnTo>
                  <a:pt x="204" y="4327"/>
                </a:lnTo>
                <a:cubicBezTo>
                  <a:pt x="1288" y="3574"/>
                  <a:pt x="2082" y="1734"/>
                  <a:pt x="0" y="0"/>
                </a:cubicBezTo>
                <a:lnTo>
                  <a:pt x="1914" y="9"/>
                </a:lnTo>
                <a:close/>
              </a:path>
            </a:pathLst>
          </a:custGeom>
          <a:solidFill>
            <a:schemeClr val="bg1">
              <a:tint val="90000"/>
              <a:satMod val="350000"/>
              <a:alpha val="40000"/>
            </a:schemeClr>
          </a:solidFill>
          <a:ln w="9525" cap="flat" cmpd="sng" algn="ctr">
            <a:noFill/>
            <a:prstDash val="solid"/>
            <a:round/>
            <a:headEnd type="none" w="med" len="med"/>
            <a:tailEnd type="none" w="med" len="med"/>
          </a:ln>
          <a:effectLst>
            <a:outerShdw blurRad="50800" dist="50800" dir="10800000" algn="ctr" rotWithShape="0">
              <a:prstClr val="black">
                <a:alpha val="45000"/>
              </a:prstClr>
            </a:outerShdw>
          </a:effectLst>
        </p:spPr>
        <p:txBody>
          <a:bodyPr vert="horz" wrap="square" lIns="91440" tIns="45720" rIns="91440" bIns="45720" anchor="t" compatLnSpc="1"/>
          <a:lstStyle/>
          <a:p>
            <a:endParaRPr kumimoji="0" lang="en-US"/>
          </a:p>
        </p:txBody>
      </p:sp>
      <p:sp>
        <p:nvSpPr>
          <p:cNvPr id="9" name="Title Placeholder 8"/>
          <p:cNvSpPr>
            <a:spLocks noGrp="1"/>
          </p:cNvSpPr>
          <p:nvPr>
            <p:ph type="title"/>
          </p:nvPr>
        </p:nvSpPr>
        <p:spPr>
          <a:xfrm>
            <a:off x="457200" y="274638"/>
            <a:ext cx="7467600" cy="1143000"/>
          </a:xfrm>
          <a:prstGeom prst="rect">
            <a:avLst/>
          </a:prstGeom>
        </p:spPr>
        <p:txBody>
          <a:bodyPr vert="horz" lIns="45720" rIns="45720" anchor="ctr">
            <a:normAutofit/>
          </a:bodyPr>
          <a:lstStyle/>
          <a:p>
            <a:r>
              <a:rPr kumimoji="0" lang="en-US" smtClean="0"/>
              <a:t>Click to edit Master title style</a:t>
            </a:r>
            <a:endParaRPr kumimoji="0" lang="en-US"/>
          </a:p>
        </p:txBody>
      </p:sp>
      <p:sp>
        <p:nvSpPr>
          <p:cNvPr id="30" name="Text Placeholder 29"/>
          <p:cNvSpPr>
            <a:spLocks noGrp="1"/>
          </p:cNvSpPr>
          <p:nvPr>
            <p:ph type="body" idx="1"/>
          </p:nvPr>
        </p:nvSpPr>
        <p:spPr>
          <a:xfrm>
            <a:off x="457200" y="1600200"/>
            <a:ext cx="7467600" cy="4525963"/>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0" name="Date Placeholder 9"/>
          <p:cNvSpPr>
            <a:spLocks noGrp="1"/>
          </p:cNvSpPr>
          <p:nvPr>
            <p:ph type="dt" sz="half" idx="2"/>
          </p:nvPr>
        </p:nvSpPr>
        <p:spPr>
          <a:xfrm>
            <a:off x="457200" y="6422064"/>
            <a:ext cx="2133600" cy="365125"/>
          </a:xfrm>
          <a:prstGeom prst="rect">
            <a:avLst/>
          </a:prstGeom>
        </p:spPr>
        <p:txBody>
          <a:bodyPr vert="horz" bIns="0" anchor="b"/>
          <a:lstStyle>
            <a:lvl1pPr algn="l" eaLnBrk="1" latinLnBrk="0" hangingPunct="1">
              <a:defRPr kumimoji="0" sz="1000">
                <a:solidFill>
                  <a:schemeClr val="tx2">
                    <a:shade val="50000"/>
                  </a:schemeClr>
                </a:solidFill>
              </a:defRPr>
            </a:lvl1pPr>
          </a:lstStyle>
          <a:p>
            <a:fld id="{1D8BD707-D9CF-40AE-B4C6-C98DA3205C09}" type="datetimeFigureOut">
              <a:rPr lang="en-US" smtClean="0"/>
              <a:pPr/>
              <a:t>5/29/2022</a:t>
            </a:fld>
            <a:endParaRPr lang="en-US"/>
          </a:p>
        </p:txBody>
      </p:sp>
      <p:sp>
        <p:nvSpPr>
          <p:cNvPr id="22" name="Footer Placeholder 21"/>
          <p:cNvSpPr>
            <a:spLocks noGrp="1"/>
          </p:cNvSpPr>
          <p:nvPr>
            <p:ph type="ftr" sz="quarter" idx="3"/>
          </p:nvPr>
        </p:nvSpPr>
        <p:spPr>
          <a:xfrm>
            <a:off x="3124200" y="6422064"/>
            <a:ext cx="2895600" cy="365125"/>
          </a:xfrm>
          <a:prstGeom prst="rect">
            <a:avLst/>
          </a:prstGeom>
        </p:spPr>
        <p:txBody>
          <a:bodyPr vert="horz" lIns="0" rIns="0" bIns="0" anchor="b"/>
          <a:lstStyle>
            <a:lvl1pPr algn="ctr" eaLnBrk="1" latinLnBrk="0" hangingPunct="1">
              <a:defRPr kumimoji="0" sz="1000">
                <a:solidFill>
                  <a:schemeClr val="tx2">
                    <a:shade val="50000"/>
                  </a:schemeClr>
                </a:solidFill>
              </a:defRPr>
            </a:lvl1pPr>
          </a:lstStyle>
          <a:p>
            <a:endParaRPr lang="en-IN"/>
          </a:p>
        </p:txBody>
      </p:sp>
      <p:sp>
        <p:nvSpPr>
          <p:cNvPr id="18" name="Slide Number Placeholder 17"/>
          <p:cNvSpPr>
            <a:spLocks noGrp="1"/>
          </p:cNvSpPr>
          <p:nvPr>
            <p:ph type="sldNum" sz="quarter" idx="4"/>
          </p:nvPr>
        </p:nvSpPr>
        <p:spPr>
          <a:xfrm>
            <a:off x="8153400" y="6422064"/>
            <a:ext cx="762000" cy="365125"/>
          </a:xfrm>
          <a:prstGeom prst="rect">
            <a:avLst/>
          </a:prstGeom>
        </p:spPr>
        <p:txBody>
          <a:bodyPr vert="horz" lIns="0" tIns="0" rIns="0" bIns="0" anchor="b"/>
          <a:lstStyle>
            <a:lvl1pPr algn="r" eaLnBrk="1" latinLnBrk="0" hangingPunct="1">
              <a:defRPr kumimoji="0" sz="1000">
                <a:solidFill>
                  <a:schemeClr val="tx2">
                    <a:shade val="50000"/>
                  </a:schemeClr>
                </a:solidFill>
              </a:defRPr>
            </a:lvl1pPr>
          </a:lstStyle>
          <a:p>
            <a:fld id="{B6F15528-21DE-4FAA-801E-634DDDAF4B2B}" type="slidenum">
              <a:rPr lang="en-IN" smtClean="0"/>
              <a:pPr/>
              <a:t>‹#›</a:t>
            </a:fld>
            <a:endParaRPr lang="en-IN"/>
          </a:p>
        </p:txBody>
      </p:sp>
    </p:spTree>
  </p:cSld>
  <p:clrMap bg1="dk1" tx1="lt1" bg2="dk2" tx2="lt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Lst>
  <p:txStyles>
    <p:titleStyle>
      <a:lvl1pPr algn="l" rtl="0" eaLnBrk="1" latinLnBrk="0" hangingPunct="1">
        <a:spcBef>
          <a:spcPct val="0"/>
        </a:spcBef>
        <a:buNone/>
        <a:defRPr kumimoji="0" sz="4600" kern="1200">
          <a:solidFill>
            <a:schemeClr val="tx1"/>
          </a:solidFill>
          <a:latin typeface="+mj-lt"/>
          <a:ea typeface="+mj-ea"/>
          <a:cs typeface="+mj-cs"/>
        </a:defRPr>
      </a:lvl1pPr>
    </p:titleStyle>
    <p:body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ww.mathworks.com/solutions/image-video-processing/object-recognition/_jcr_content/mainParsys/band_copy_1227855798_2052140687/mainParsys/columns_1606542234/2/image_copy_copy_copy.adapt.1200.medium.svg/1638282878588.svg"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title"/>
          </p:nvPr>
        </p:nvSpPr>
        <p:spPr>
          <a:xfrm>
            <a:off x="533400" y="431613"/>
            <a:ext cx="8305800" cy="763905"/>
          </a:xfrm>
          <a:prstGeom prst="rect">
            <a:avLst/>
          </a:prstGeom>
        </p:spPr>
        <p:txBody>
          <a:bodyPr vert="horz" wrap="square" lIns="0" tIns="12700" rIns="0" bIns="0" rtlCol="0">
            <a:spAutoFit/>
          </a:bodyPr>
          <a:lstStyle/>
          <a:p>
            <a:pPr algn="ctr">
              <a:lnSpc>
                <a:spcPct val="100000"/>
              </a:lnSpc>
              <a:spcBef>
                <a:spcPts val="100"/>
              </a:spcBef>
            </a:pPr>
            <a:r>
              <a:rPr sz="2400" b="1" spc="-10" dirty="0">
                <a:latin typeface="Times New Roman"/>
                <a:cs typeface="Times New Roman"/>
              </a:rPr>
              <a:t>Project</a:t>
            </a:r>
            <a:r>
              <a:rPr sz="2400" b="1" spc="-120" dirty="0">
                <a:latin typeface="Times New Roman"/>
                <a:cs typeface="Times New Roman"/>
              </a:rPr>
              <a:t> </a:t>
            </a:r>
            <a:r>
              <a:rPr sz="2400" b="1" spc="-5" dirty="0">
                <a:latin typeface="Times New Roman"/>
                <a:cs typeface="Times New Roman"/>
              </a:rPr>
              <a:t>Presentation</a:t>
            </a:r>
            <a:endParaRPr sz="2400" dirty="0">
              <a:latin typeface="Times New Roman"/>
              <a:cs typeface="Times New Roman"/>
            </a:endParaRPr>
          </a:p>
          <a:p>
            <a:pPr algn="ctr">
              <a:lnSpc>
                <a:spcPct val="100000"/>
              </a:lnSpc>
              <a:spcBef>
                <a:spcPts val="50"/>
              </a:spcBef>
            </a:pPr>
            <a:r>
              <a:rPr sz="2400" b="1" dirty="0">
                <a:latin typeface="Times New Roman"/>
                <a:cs typeface="Times New Roman"/>
              </a:rPr>
              <a:t>on</a:t>
            </a:r>
            <a:endParaRPr sz="2400" dirty="0">
              <a:latin typeface="Times New Roman"/>
              <a:cs typeface="Times New Roman"/>
            </a:endParaRPr>
          </a:p>
        </p:txBody>
      </p:sp>
      <p:sp>
        <p:nvSpPr>
          <p:cNvPr id="4" name="object 4"/>
          <p:cNvSpPr txBox="1"/>
          <p:nvPr/>
        </p:nvSpPr>
        <p:spPr>
          <a:xfrm>
            <a:off x="304800" y="1238517"/>
            <a:ext cx="8534400" cy="3257815"/>
          </a:xfrm>
          <a:prstGeom prst="rect">
            <a:avLst/>
          </a:prstGeom>
        </p:spPr>
        <p:txBody>
          <a:bodyPr vert="horz" wrap="square" lIns="0" tIns="12700" rIns="0" bIns="0" rtlCol="0">
            <a:spAutoFit/>
          </a:bodyPr>
          <a:lstStyle/>
          <a:p>
            <a:pPr marL="651510" algn="ctr">
              <a:lnSpc>
                <a:spcPct val="100000"/>
              </a:lnSpc>
              <a:spcBef>
                <a:spcPts val="1670"/>
              </a:spcBef>
            </a:pPr>
            <a:r>
              <a:rPr lang="en-US" sz="1800" b="1" spc="5" dirty="0" smtClean="0">
                <a:uFill>
                  <a:solidFill>
                    <a:srgbClr val="000000"/>
                  </a:solidFill>
                </a:uFill>
                <a:latin typeface="Times New Roman"/>
                <a:cs typeface="Times New Roman"/>
              </a:rPr>
              <a:t>Real Time Object Detection using Deep Learning</a:t>
            </a:r>
          </a:p>
          <a:p>
            <a:pPr marL="651510" algn="ctr">
              <a:lnSpc>
                <a:spcPct val="100000"/>
              </a:lnSpc>
              <a:spcBef>
                <a:spcPts val="1670"/>
              </a:spcBef>
            </a:pPr>
            <a:r>
              <a:rPr sz="1800" b="1" spc="5" dirty="0" smtClean="0">
                <a:uFill>
                  <a:solidFill>
                    <a:srgbClr val="000000"/>
                  </a:solidFill>
                </a:uFill>
                <a:latin typeface="Times New Roman"/>
                <a:cs typeface="Times New Roman"/>
              </a:rPr>
              <a:t>Presented</a:t>
            </a:r>
            <a:r>
              <a:rPr sz="1800" b="1" spc="-250" dirty="0" smtClean="0">
                <a:uFill>
                  <a:solidFill>
                    <a:srgbClr val="000000"/>
                  </a:solidFill>
                </a:uFill>
                <a:latin typeface="Times New Roman"/>
                <a:cs typeface="Times New Roman"/>
              </a:rPr>
              <a:t> </a:t>
            </a:r>
            <a:r>
              <a:rPr sz="1800" b="1" dirty="0">
                <a:uFill>
                  <a:solidFill>
                    <a:srgbClr val="000000"/>
                  </a:solidFill>
                </a:uFill>
                <a:latin typeface="Times New Roman"/>
                <a:cs typeface="Times New Roman"/>
              </a:rPr>
              <a:t>By</a:t>
            </a:r>
            <a:r>
              <a:rPr lang="en-US" sz="1800" b="1" dirty="0">
                <a:uFill>
                  <a:solidFill>
                    <a:srgbClr val="000000"/>
                  </a:solidFill>
                </a:uFill>
                <a:latin typeface="Times New Roman"/>
                <a:cs typeface="Times New Roman"/>
              </a:rPr>
              <a:t> </a:t>
            </a:r>
            <a:r>
              <a:rPr lang="en-US" sz="1800" b="1" dirty="0" smtClean="0">
                <a:uFill>
                  <a:solidFill>
                    <a:srgbClr val="000000"/>
                  </a:solidFill>
                </a:uFill>
                <a:latin typeface="Times New Roman"/>
                <a:cs typeface="Times New Roman"/>
              </a:rPr>
              <a:t>:</a:t>
            </a:r>
          </a:p>
          <a:p>
            <a:pPr marL="651510" algn="ctr">
              <a:lnSpc>
                <a:spcPct val="100000"/>
              </a:lnSpc>
              <a:spcBef>
                <a:spcPts val="1670"/>
              </a:spcBef>
            </a:pPr>
            <a:r>
              <a:rPr lang="en-US" dirty="0" smtClean="0">
                <a:uFill>
                  <a:solidFill>
                    <a:srgbClr val="000000"/>
                  </a:solidFill>
                </a:uFill>
                <a:latin typeface="Times New Roman"/>
                <a:cs typeface="Times New Roman"/>
              </a:rPr>
              <a:t>Nitin Singh (1809710065)</a:t>
            </a:r>
            <a:endParaRPr lang="en-US" dirty="0">
              <a:latin typeface="Times New Roman"/>
              <a:cs typeface="Times New Roman"/>
            </a:endParaRPr>
          </a:p>
          <a:p>
            <a:pPr marL="651510" algn="ctr">
              <a:lnSpc>
                <a:spcPct val="100000"/>
              </a:lnSpc>
              <a:spcBef>
                <a:spcPts val="1670"/>
              </a:spcBef>
            </a:pPr>
            <a:r>
              <a:rPr lang="en-US" sz="1800" dirty="0" smtClean="0">
                <a:latin typeface="Times New Roman"/>
                <a:cs typeface="Times New Roman"/>
              </a:rPr>
              <a:t>Aryan Yadav (1809710027)</a:t>
            </a:r>
          </a:p>
          <a:p>
            <a:pPr marL="651510" algn="ctr">
              <a:lnSpc>
                <a:spcPct val="100000"/>
              </a:lnSpc>
              <a:spcBef>
                <a:spcPts val="1670"/>
              </a:spcBef>
            </a:pPr>
            <a:r>
              <a:rPr lang="en-US" dirty="0" smtClean="0">
                <a:latin typeface="Times New Roman"/>
                <a:cs typeface="Times New Roman"/>
              </a:rPr>
              <a:t>Ashutosh Prajapati (1809710028)</a:t>
            </a:r>
            <a:endParaRPr sz="1800" dirty="0">
              <a:latin typeface="Times New Roman"/>
              <a:cs typeface="Times New Roman"/>
            </a:endParaRPr>
          </a:p>
          <a:p>
            <a:pPr>
              <a:lnSpc>
                <a:spcPct val="100000"/>
              </a:lnSpc>
              <a:spcBef>
                <a:spcPts val="10"/>
              </a:spcBef>
            </a:pPr>
            <a:endParaRPr sz="2100" dirty="0">
              <a:latin typeface="Times New Roman"/>
              <a:cs typeface="Times New Roman"/>
            </a:endParaRPr>
          </a:p>
          <a:p>
            <a:pPr marL="594360" marR="589280" indent="2540" algn="ctr">
              <a:lnSpc>
                <a:spcPct val="120000"/>
              </a:lnSpc>
            </a:pPr>
            <a:r>
              <a:rPr sz="1800" b="1" dirty="0">
                <a:uFill>
                  <a:solidFill>
                    <a:srgbClr val="000000"/>
                  </a:solidFill>
                </a:uFill>
                <a:latin typeface="Times New Roman"/>
                <a:cs typeface="Times New Roman"/>
              </a:rPr>
              <a:t>Guided By</a:t>
            </a:r>
            <a:r>
              <a:rPr sz="1800" b="1" u="heavy" dirty="0">
                <a:uFill>
                  <a:solidFill>
                    <a:srgbClr val="000000"/>
                  </a:solidFill>
                </a:uFill>
                <a:latin typeface="Times New Roman"/>
                <a:cs typeface="Times New Roman"/>
              </a:rPr>
              <a:t> </a:t>
            </a:r>
            <a:r>
              <a:rPr sz="1800" b="1" dirty="0">
                <a:latin typeface="Times New Roman"/>
                <a:cs typeface="Times New Roman"/>
              </a:rPr>
              <a:t> </a:t>
            </a:r>
            <a:endParaRPr lang="en-US" sz="1800" b="1" dirty="0">
              <a:latin typeface="Times New Roman"/>
              <a:cs typeface="Times New Roman"/>
            </a:endParaRPr>
          </a:p>
          <a:p>
            <a:pPr marL="594360" marR="589280" indent="2540" algn="ctr">
              <a:lnSpc>
                <a:spcPct val="120000"/>
              </a:lnSpc>
            </a:pPr>
            <a:r>
              <a:rPr lang="en-IN" dirty="0" smtClean="0">
                <a:latin typeface="Calibri" panose="020F0502020204030204" pitchFamily="34" charset="0"/>
                <a:ea typeface="Calibri" panose="020F0502020204030204" pitchFamily="34" charset="0"/>
              </a:rPr>
              <a:t>Mr</a:t>
            </a:r>
            <a:r>
              <a:rPr lang="en-IN" sz="1800" dirty="0" smtClean="0">
                <a:effectLst/>
                <a:latin typeface="Calibri" panose="020F0502020204030204" pitchFamily="34" charset="0"/>
                <a:ea typeface="Calibri" panose="020F0502020204030204" pitchFamily="34" charset="0"/>
              </a:rPr>
              <a:t>. Ajeet Kumar Bhartee</a:t>
            </a:r>
            <a:endParaRPr lang="en-IN" sz="1800" dirty="0">
              <a:effectLst/>
              <a:latin typeface="Calibri" panose="020F0502020204030204" pitchFamily="34" charset="0"/>
              <a:ea typeface="Calibri" panose="020F0502020204030204" pitchFamily="34" charset="0"/>
            </a:endParaRPr>
          </a:p>
        </p:txBody>
      </p:sp>
      <p:sp>
        <p:nvSpPr>
          <p:cNvPr id="5" name="object 5"/>
          <p:cNvSpPr txBox="1"/>
          <p:nvPr/>
        </p:nvSpPr>
        <p:spPr>
          <a:xfrm>
            <a:off x="980439" y="5620702"/>
            <a:ext cx="7649845" cy="945515"/>
          </a:xfrm>
          <a:prstGeom prst="rect">
            <a:avLst/>
          </a:prstGeom>
        </p:spPr>
        <p:txBody>
          <a:bodyPr vert="horz" wrap="square" lIns="0" tIns="15875" rIns="0" bIns="0" rtlCol="0">
            <a:spAutoFit/>
          </a:bodyPr>
          <a:lstStyle/>
          <a:p>
            <a:pPr marL="374650" marR="381000" indent="791210">
              <a:lnSpc>
                <a:spcPct val="100000"/>
              </a:lnSpc>
              <a:spcBef>
                <a:spcPts val="125"/>
              </a:spcBef>
            </a:pPr>
            <a:r>
              <a:rPr sz="2000" b="1" spc="20" dirty="0">
                <a:latin typeface="Times New Roman"/>
                <a:cs typeface="Times New Roman"/>
              </a:rPr>
              <a:t>Department </a:t>
            </a:r>
            <a:r>
              <a:rPr sz="2000" b="1" spc="25" dirty="0">
                <a:latin typeface="Times New Roman"/>
                <a:cs typeface="Times New Roman"/>
              </a:rPr>
              <a:t>of Computer </a:t>
            </a:r>
            <a:r>
              <a:rPr sz="2000" b="1" spc="15" dirty="0">
                <a:latin typeface="Times New Roman"/>
                <a:cs typeface="Times New Roman"/>
              </a:rPr>
              <a:t>Science </a:t>
            </a:r>
            <a:r>
              <a:rPr sz="2000" b="1" spc="20" dirty="0">
                <a:latin typeface="Times New Roman"/>
                <a:cs typeface="Times New Roman"/>
              </a:rPr>
              <a:t>&amp; Engineering  </a:t>
            </a:r>
            <a:r>
              <a:rPr sz="2000" b="1" spc="15" dirty="0">
                <a:latin typeface="Times New Roman"/>
                <a:cs typeface="Times New Roman"/>
              </a:rPr>
              <a:t>Galgotias</a:t>
            </a:r>
            <a:r>
              <a:rPr sz="2000" b="1" spc="-170" dirty="0">
                <a:latin typeface="Times New Roman"/>
                <a:cs typeface="Times New Roman"/>
              </a:rPr>
              <a:t> </a:t>
            </a:r>
            <a:r>
              <a:rPr sz="2000" b="1" spc="20" dirty="0">
                <a:latin typeface="Times New Roman"/>
                <a:cs typeface="Times New Roman"/>
              </a:rPr>
              <a:t>College</a:t>
            </a:r>
            <a:r>
              <a:rPr sz="2000" b="1" spc="-195" dirty="0">
                <a:latin typeface="Times New Roman"/>
                <a:cs typeface="Times New Roman"/>
              </a:rPr>
              <a:t> </a:t>
            </a:r>
            <a:r>
              <a:rPr sz="2000" b="1" spc="25" dirty="0">
                <a:latin typeface="Times New Roman"/>
                <a:cs typeface="Times New Roman"/>
              </a:rPr>
              <a:t>of</a:t>
            </a:r>
            <a:r>
              <a:rPr sz="2000" b="1" spc="-195" dirty="0">
                <a:latin typeface="Times New Roman"/>
                <a:cs typeface="Times New Roman"/>
              </a:rPr>
              <a:t> </a:t>
            </a:r>
            <a:r>
              <a:rPr sz="2000" b="1" spc="20" dirty="0">
                <a:latin typeface="Times New Roman"/>
                <a:cs typeface="Times New Roman"/>
              </a:rPr>
              <a:t>Engineering</a:t>
            </a:r>
            <a:r>
              <a:rPr sz="2000" b="1" spc="-165" dirty="0">
                <a:latin typeface="Times New Roman"/>
                <a:cs typeface="Times New Roman"/>
              </a:rPr>
              <a:t> </a:t>
            </a:r>
            <a:r>
              <a:rPr sz="2000" b="1" spc="20" dirty="0">
                <a:latin typeface="Times New Roman"/>
                <a:cs typeface="Times New Roman"/>
              </a:rPr>
              <a:t>&amp;</a:t>
            </a:r>
            <a:r>
              <a:rPr sz="2000" b="1" spc="-90" dirty="0">
                <a:latin typeface="Times New Roman"/>
                <a:cs typeface="Times New Roman"/>
              </a:rPr>
              <a:t> </a:t>
            </a:r>
            <a:r>
              <a:rPr sz="2000" b="1" spc="5" dirty="0">
                <a:latin typeface="Times New Roman"/>
                <a:cs typeface="Times New Roman"/>
              </a:rPr>
              <a:t>Technology</a:t>
            </a:r>
            <a:r>
              <a:rPr sz="2000" b="1" spc="-235" dirty="0">
                <a:latin typeface="Times New Roman"/>
                <a:cs typeface="Times New Roman"/>
              </a:rPr>
              <a:t> </a:t>
            </a:r>
            <a:r>
              <a:rPr sz="2000" b="1" spc="5" dirty="0">
                <a:latin typeface="Times New Roman"/>
                <a:cs typeface="Times New Roman"/>
              </a:rPr>
              <a:t>,</a:t>
            </a:r>
            <a:r>
              <a:rPr sz="2000" b="1" spc="-105" dirty="0">
                <a:latin typeface="Times New Roman"/>
                <a:cs typeface="Times New Roman"/>
              </a:rPr>
              <a:t> </a:t>
            </a:r>
            <a:r>
              <a:rPr sz="2000" b="1" spc="15" dirty="0">
                <a:latin typeface="Times New Roman"/>
                <a:cs typeface="Times New Roman"/>
              </a:rPr>
              <a:t>Greater</a:t>
            </a:r>
            <a:r>
              <a:rPr sz="2000" b="1" spc="-200" dirty="0">
                <a:latin typeface="Times New Roman"/>
                <a:cs typeface="Times New Roman"/>
              </a:rPr>
              <a:t> </a:t>
            </a:r>
            <a:r>
              <a:rPr sz="2000" b="1" spc="30" dirty="0">
                <a:latin typeface="Times New Roman"/>
                <a:cs typeface="Times New Roman"/>
              </a:rPr>
              <a:t>Noida</a:t>
            </a:r>
            <a:endParaRPr sz="2000">
              <a:latin typeface="Times New Roman"/>
              <a:cs typeface="Times New Roman"/>
            </a:endParaRPr>
          </a:p>
          <a:p>
            <a:pPr marL="12700">
              <a:lnSpc>
                <a:spcPct val="100000"/>
              </a:lnSpc>
              <a:spcBef>
                <a:spcPts val="10"/>
              </a:spcBef>
            </a:pPr>
            <a:r>
              <a:rPr sz="2000" b="1" spc="-30" dirty="0">
                <a:latin typeface="Times New Roman"/>
                <a:cs typeface="Times New Roman"/>
              </a:rPr>
              <a:t>Dr.</a:t>
            </a:r>
            <a:r>
              <a:rPr sz="2000" b="1" spc="-180" dirty="0">
                <a:latin typeface="Times New Roman"/>
                <a:cs typeface="Times New Roman"/>
              </a:rPr>
              <a:t> </a:t>
            </a:r>
            <a:r>
              <a:rPr sz="2000" b="1" spc="-5" dirty="0">
                <a:latin typeface="Times New Roman"/>
                <a:cs typeface="Times New Roman"/>
              </a:rPr>
              <a:t>A.P.J.</a:t>
            </a:r>
            <a:r>
              <a:rPr sz="2000" b="1" spc="-180" dirty="0">
                <a:latin typeface="Times New Roman"/>
                <a:cs typeface="Times New Roman"/>
              </a:rPr>
              <a:t> </a:t>
            </a:r>
            <a:r>
              <a:rPr sz="2000" b="1" spc="15" dirty="0">
                <a:latin typeface="Times New Roman"/>
                <a:cs typeface="Times New Roman"/>
              </a:rPr>
              <a:t>Abdul</a:t>
            </a:r>
            <a:r>
              <a:rPr sz="2000" b="1" spc="-235" dirty="0">
                <a:latin typeface="Times New Roman"/>
                <a:cs typeface="Times New Roman"/>
              </a:rPr>
              <a:t> </a:t>
            </a:r>
            <a:r>
              <a:rPr sz="2000" b="1" spc="30" dirty="0">
                <a:latin typeface="Times New Roman"/>
                <a:cs typeface="Times New Roman"/>
              </a:rPr>
              <a:t>Kalam</a:t>
            </a:r>
            <a:r>
              <a:rPr sz="2000" b="1" spc="-165" dirty="0">
                <a:latin typeface="Times New Roman"/>
                <a:cs typeface="Times New Roman"/>
              </a:rPr>
              <a:t> </a:t>
            </a:r>
            <a:r>
              <a:rPr sz="2000" b="1" spc="-10" dirty="0">
                <a:latin typeface="Times New Roman"/>
                <a:cs typeface="Times New Roman"/>
              </a:rPr>
              <a:t>Technical</a:t>
            </a:r>
            <a:r>
              <a:rPr sz="2000" b="1" spc="-165" dirty="0">
                <a:latin typeface="Times New Roman"/>
                <a:cs typeface="Times New Roman"/>
              </a:rPr>
              <a:t> </a:t>
            </a:r>
            <a:r>
              <a:rPr sz="2000" b="1" dirty="0">
                <a:latin typeface="Times New Roman"/>
                <a:cs typeface="Times New Roman"/>
              </a:rPr>
              <a:t>University,</a:t>
            </a:r>
            <a:r>
              <a:rPr sz="2000" b="1" spc="-180" dirty="0">
                <a:latin typeface="Times New Roman"/>
                <a:cs typeface="Times New Roman"/>
              </a:rPr>
              <a:t> </a:t>
            </a:r>
            <a:r>
              <a:rPr sz="2000" b="1" spc="10" dirty="0">
                <a:latin typeface="Times New Roman"/>
                <a:cs typeface="Times New Roman"/>
              </a:rPr>
              <a:t>Lucknow,</a:t>
            </a:r>
            <a:r>
              <a:rPr sz="2000" b="1" spc="-180" dirty="0">
                <a:latin typeface="Times New Roman"/>
                <a:cs typeface="Times New Roman"/>
              </a:rPr>
              <a:t> </a:t>
            </a:r>
            <a:r>
              <a:rPr sz="2000" b="1" spc="20" dirty="0">
                <a:latin typeface="Times New Roman"/>
                <a:cs typeface="Times New Roman"/>
              </a:rPr>
              <a:t>Uttar</a:t>
            </a:r>
            <a:r>
              <a:rPr sz="2000" b="1" spc="-195" dirty="0">
                <a:latin typeface="Times New Roman"/>
                <a:cs typeface="Times New Roman"/>
              </a:rPr>
              <a:t> </a:t>
            </a:r>
            <a:r>
              <a:rPr sz="2000" b="1" spc="15" dirty="0">
                <a:latin typeface="Times New Roman"/>
                <a:cs typeface="Times New Roman"/>
              </a:rPr>
              <a:t>Pradesh</a:t>
            </a:r>
            <a:endParaRPr sz="2000">
              <a:latin typeface="Times New Roman"/>
              <a:cs typeface="Times New Roman"/>
            </a:endParaRPr>
          </a:p>
        </p:txBody>
      </p:sp>
      <p:sp>
        <p:nvSpPr>
          <p:cNvPr id="6" name="object 6"/>
          <p:cNvSpPr/>
          <p:nvPr/>
        </p:nvSpPr>
        <p:spPr>
          <a:xfrm>
            <a:off x="4429125" y="5000688"/>
            <a:ext cx="574675" cy="573087"/>
          </a:xfrm>
          <a:prstGeom prst="rect">
            <a:avLst/>
          </a:prstGeom>
          <a:blipFill>
            <a:blip r:embed="rId2" cstate="print"/>
            <a:stretch>
              <a:fillRect/>
            </a:stretch>
          </a:blipFill>
        </p:spPr>
        <p:txBody>
          <a:bodyPr wrap="square" lIns="0" tIns="0" rIns="0" bIns="0" rtlCol="0"/>
          <a:lstStyle/>
          <a:p>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8CCEE4E3-EE0B-4A3B-BECA-104403459FF2}"/>
              </a:ext>
            </a:extLst>
          </p:cNvPr>
          <p:cNvSpPr txBox="1"/>
          <p:nvPr/>
        </p:nvSpPr>
        <p:spPr>
          <a:xfrm>
            <a:off x="2286000" y="4091464"/>
            <a:ext cx="7162800" cy="738664"/>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Fig 2 : Proposed Framework [1]</a:t>
            </a:r>
            <a:endParaRPr lang="en-IN" sz="2400" dirty="0">
              <a:latin typeface="Times New Roman" panose="02020603050405020304" pitchFamily="18" charset="0"/>
              <a:cs typeface="Times New Roman" panose="02020603050405020304" pitchFamily="18" charset="0"/>
            </a:endParaRPr>
          </a:p>
          <a:p>
            <a:endParaRPr lang="en-IN" dirty="0"/>
          </a:p>
        </p:txBody>
      </p:sp>
      <p:sp>
        <p:nvSpPr>
          <p:cNvPr id="2" name="TextBox 1">
            <a:extLst>
              <a:ext uri="{FF2B5EF4-FFF2-40B4-BE49-F238E27FC236}">
                <a16:creationId xmlns:a16="http://schemas.microsoft.com/office/drawing/2014/main" xmlns="" id="{C7AB71BB-CA56-4D44-BE17-55AC83FCA1DF}"/>
              </a:ext>
            </a:extLst>
          </p:cNvPr>
          <p:cNvSpPr txBox="1"/>
          <p:nvPr/>
        </p:nvSpPr>
        <p:spPr>
          <a:xfrm>
            <a:off x="662232" y="685800"/>
            <a:ext cx="7872167" cy="707886"/>
          </a:xfrm>
          <a:prstGeom prst="rect">
            <a:avLst/>
          </a:prstGeom>
          <a:noFill/>
        </p:spPr>
        <p:txBody>
          <a:bodyPr wrap="square" rtlCol="0">
            <a:spAutoFit/>
          </a:bodyPr>
          <a:lstStyle/>
          <a:p>
            <a:r>
              <a:rPr lang="en-US" sz="2000" b="1" dirty="0" smtClean="0">
                <a:latin typeface="Times New Roman" pitchFamily="18" charset="0"/>
                <a:cs typeface="Times New Roman" pitchFamily="18" charset="0"/>
              </a:rPr>
              <a:t>Following image show the application of all three combined techniques to produce the final detection results</a:t>
            </a:r>
            <a:endParaRPr lang="en-IN" sz="2000" b="1" dirty="0">
              <a:latin typeface="Times New Roman" pitchFamily="18" charset="0"/>
              <a:cs typeface="Times New Roman" pitchFamily="18" charset="0"/>
            </a:endParaRPr>
          </a:p>
        </p:txBody>
      </p:sp>
      <p:pic>
        <p:nvPicPr>
          <p:cNvPr id="5" name="Picture 4" descr="https://www.guidetomlandai.com/assets/img/computer_vision/YOLO.PNG"/>
          <p:cNvPicPr/>
          <p:nvPr/>
        </p:nvPicPr>
        <p:blipFill>
          <a:blip r:embed="rId2" cstate="print"/>
          <a:srcRect/>
          <a:stretch>
            <a:fillRect/>
          </a:stretch>
        </p:blipFill>
        <p:spPr bwMode="auto">
          <a:xfrm>
            <a:off x="990600" y="1882140"/>
            <a:ext cx="6934200" cy="3604260"/>
          </a:xfrm>
          <a:prstGeom prst="rect">
            <a:avLst/>
          </a:prstGeom>
          <a:noFill/>
          <a:ln w="9525">
            <a:noFill/>
            <a:miter lim="800000"/>
            <a:headEnd/>
            <a:tailEnd/>
          </a:ln>
        </p:spPr>
      </p:pic>
    </p:spTree>
    <p:extLst>
      <p:ext uri="{BB962C8B-B14F-4D97-AF65-F5344CB8AC3E}">
        <p14:creationId xmlns:p14="http://schemas.microsoft.com/office/powerpoint/2010/main" xmlns="" val="130315288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29064" y="457200"/>
            <a:ext cx="8181536" cy="990600"/>
          </a:xfrm>
        </p:spPr>
        <p:txBody>
          <a:bodyPr/>
          <a:lstStyle/>
          <a:p>
            <a:pPr algn="ctr"/>
            <a:r>
              <a:rPr lang="en-US" dirty="0" smtClean="0"/>
              <a:t>Dataset Used</a:t>
            </a:r>
            <a:endParaRPr lang="en-US" dirty="0"/>
          </a:p>
        </p:txBody>
      </p:sp>
      <p:sp>
        <p:nvSpPr>
          <p:cNvPr id="3" name="Subtitle 2"/>
          <p:cNvSpPr>
            <a:spLocks noGrp="1"/>
          </p:cNvSpPr>
          <p:nvPr>
            <p:ph type="subTitle" idx="1"/>
          </p:nvPr>
        </p:nvSpPr>
        <p:spPr>
          <a:xfrm>
            <a:off x="304800" y="1752600"/>
            <a:ext cx="8458200" cy="1524000"/>
          </a:xfrm>
        </p:spPr>
        <p:txBody>
          <a:bodyPr>
            <a:normAutofit fontScale="92500" lnSpcReduction="10000"/>
          </a:bodyPr>
          <a:lstStyle/>
          <a:p>
            <a:pPr algn="l">
              <a:buFont typeface="Arial" pitchFamily="34" charset="0"/>
              <a:buChar char="•"/>
            </a:pPr>
            <a:r>
              <a:rPr lang="en-US" dirty="0" smtClean="0">
                <a:latin typeface="Times New Roman" pitchFamily="18" charset="0"/>
                <a:cs typeface="Times New Roman" pitchFamily="18" charset="0"/>
              </a:rPr>
              <a:t>COCO is a large-scale object detection, segmentation.</a:t>
            </a:r>
          </a:p>
          <a:p>
            <a:pPr algn="l">
              <a:buFont typeface="Arial" pitchFamily="34" charset="0"/>
              <a:buChar char="•"/>
            </a:pPr>
            <a:r>
              <a:rPr lang="en-US" dirty="0" smtClean="0">
                <a:latin typeface="Times New Roman" pitchFamily="18" charset="0"/>
                <a:cs typeface="Times New Roman" pitchFamily="18" charset="0"/>
              </a:rPr>
              <a:t>MS Coco is a dataset released by Microsoft in 2015.</a:t>
            </a:r>
          </a:p>
          <a:p>
            <a:pPr algn="l">
              <a:buFont typeface="Arial" pitchFamily="34" charset="0"/>
              <a:buChar char="•"/>
            </a:pPr>
            <a:r>
              <a:rPr lang="en-US" dirty="0" smtClean="0">
                <a:latin typeface="Times New Roman" pitchFamily="18" charset="0"/>
                <a:cs typeface="Times New Roman" pitchFamily="18" charset="0"/>
              </a:rPr>
              <a:t>The images in the Common Objects in Context (COCO) dataset are everyday objects captured from everyday scenes.</a:t>
            </a:r>
          </a:p>
          <a:p>
            <a:pPr algn="l">
              <a:buFont typeface="Arial" pitchFamily="34" charset="0"/>
              <a:buChar char="•"/>
            </a:pPr>
            <a:r>
              <a:rPr lang="en-US" dirty="0" smtClean="0">
                <a:latin typeface="Times New Roman" pitchFamily="18" charset="0"/>
                <a:cs typeface="Times New Roman" pitchFamily="18" charset="0"/>
              </a:rPr>
              <a:t>The COCO dataset has 80 object categories.</a:t>
            </a:r>
          </a:p>
        </p:txBody>
      </p:sp>
      <p:pic>
        <p:nvPicPr>
          <p:cNvPr id="4" name="Picture 4"/>
          <p:cNvPicPr>
            <a:picLocks noChangeAspect="1" noChangeArrowheads="1"/>
          </p:cNvPicPr>
          <p:nvPr/>
        </p:nvPicPr>
        <p:blipFill>
          <a:blip r:embed="rId2" cstate="print"/>
          <a:srcRect/>
          <a:stretch>
            <a:fillRect/>
          </a:stretch>
        </p:blipFill>
        <p:spPr bwMode="auto">
          <a:xfrm>
            <a:off x="914400" y="3505200"/>
            <a:ext cx="7010400" cy="293369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57200"/>
            <a:ext cx="8229600" cy="6096000"/>
          </a:xfrm>
        </p:spPr>
        <p:txBody>
          <a:bodyPr>
            <a:normAutofit/>
          </a:bodyPr>
          <a:lstStyle/>
          <a:p>
            <a:r>
              <a:rPr lang="en-US" sz="1900" dirty="0" smtClean="0">
                <a:latin typeface="Times New Roman" pitchFamily="18" charset="0"/>
                <a:cs typeface="Times New Roman" pitchFamily="18" charset="0"/>
              </a:rPr>
              <a:t>Custom Dataset consist 800 vehicle images belong to 10 different classes.</a:t>
            </a:r>
          </a:p>
          <a:p>
            <a:r>
              <a:rPr lang="en-US" sz="1900" dirty="0" smtClean="0">
                <a:latin typeface="Times New Roman" pitchFamily="18" charset="0"/>
                <a:cs typeface="Times New Roman" pitchFamily="18" charset="0"/>
              </a:rPr>
              <a:t>Custom Dataset have 10 different class of vehicle.</a:t>
            </a:r>
          </a:p>
          <a:p>
            <a:r>
              <a:rPr lang="en-US" sz="1900" dirty="0" smtClean="0">
                <a:latin typeface="Times New Roman" pitchFamily="18" charset="0"/>
                <a:cs typeface="Times New Roman" pitchFamily="18" charset="0"/>
              </a:rPr>
              <a:t>Label images in the input format of Yolo using labelimg tool</a:t>
            </a:r>
          </a:p>
          <a:p>
            <a:r>
              <a:rPr lang="en-US" sz="2000" dirty="0" smtClean="0">
                <a:latin typeface="Times New Roman" pitchFamily="18" charset="0"/>
                <a:cs typeface="Times New Roman" pitchFamily="18" charset="0"/>
              </a:rPr>
              <a:t>object-class   x  y  width  height</a:t>
            </a:r>
            <a:endParaRPr lang="en-US" sz="1900" dirty="0" smtClean="0">
              <a:latin typeface="Times New Roman" pitchFamily="18" charset="0"/>
              <a:cs typeface="Times New Roman" pitchFamily="18" charset="0"/>
            </a:endParaRPr>
          </a:p>
          <a:p>
            <a:endParaRPr lang="en-US" sz="1900" dirty="0">
              <a:latin typeface="Times New Roman" pitchFamily="18" charset="0"/>
              <a:cs typeface="Times New Roman" pitchFamily="18" charset="0"/>
            </a:endParaRPr>
          </a:p>
        </p:txBody>
      </p:sp>
      <p:pic>
        <p:nvPicPr>
          <p:cNvPr id="1027" name="Picture 3"/>
          <p:cNvPicPr>
            <a:picLocks noChangeAspect="1" noChangeArrowheads="1"/>
          </p:cNvPicPr>
          <p:nvPr/>
        </p:nvPicPr>
        <p:blipFill>
          <a:blip r:embed="rId2" cstate="print"/>
          <a:srcRect/>
          <a:stretch>
            <a:fillRect/>
          </a:stretch>
        </p:blipFill>
        <p:spPr bwMode="auto">
          <a:xfrm>
            <a:off x="4800600" y="3124200"/>
            <a:ext cx="3962400" cy="3200400"/>
          </a:xfrm>
          <a:prstGeom prst="rect">
            <a:avLst/>
          </a:prstGeom>
          <a:noFill/>
          <a:ln w="9525">
            <a:noFill/>
            <a:miter lim="800000"/>
            <a:headEnd/>
            <a:tailEnd/>
          </a:ln>
          <a:effectLst/>
        </p:spPr>
      </p:pic>
      <p:pic>
        <p:nvPicPr>
          <p:cNvPr id="1028" name="Picture 4"/>
          <p:cNvPicPr>
            <a:picLocks noChangeAspect="1" noChangeArrowheads="1"/>
          </p:cNvPicPr>
          <p:nvPr/>
        </p:nvPicPr>
        <p:blipFill>
          <a:blip r:embed="rId3" cstate="print"/>
          <a:srcRect/>
          <a:stretch>
            <a:fillRect/>
          </a:stretch>
        </p:blipFill>
        <p:spPr bwMode="auto">
          <a:xfrm>
            <a:off x="990600" y="1981200"/>
            <a:ext cx="3559175" cy="555625"/>
          </a:xfrm>
          <a:prstGeom prst="rect">
            <a:avLst/>
          </a:prstGeom>
          <a:noFill/>
          <a:ln w="9525">
            <a:noFill/>
            <a:miter lim="800000"/>
            <a:headEnd/>
            <a:tailEnd/>
          </a:ln>
          <a:effectLst/>
        </p:spPr>
      </p:pic>
      <p:pic>
        <p:nvPicPr>
          <p:cNvPr id="6" name="Picture 5" descr="Screenshot 2022-05-09 173730.png"/>
          <p:cNvPicPr>
            <a:picLocks noChangeAspect="1"/>
          </p:cNvPicPr>
          <p:nvPr/>
        </p:nvPicPr>
        <p:blipFill>
          <a:blip r:embed="rId4" cstate="print"/>
          <a:stretch>
            <a:fillRect/>
          </a:stretch>
        </p:blipFill>
        <p:spPr>
          <a:xfrm>
            <a:off x="152400" y="2971800"/>
            <a:ext cx="4511431" cy="33528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574" y="474049"/>
            <a:ext cx="7540626" cy="509114"/>
          </a:xfrm>
          <a:prstGeom prst="rect">
            <a:avLst/>
          </a:prstGeom>
        </p:spPr>
        <p:txBody>
          <a:bodyPr vert="horz" wrap="square" lIns="0" tIns="16510" rIns="0" bIns="0" rtlCol="0">
            <a:spAutoFit/>
          </a:bodyPr>
          <a:lstStyle/>
          <a:p>
            <a:pPr marL="12700">
              <a:lnSpc>
                <a:spcPct val="100000"/>
              </a:lnSpc>
              <a:spcBef>
                <a:spcPts val="130"/>
              </a:spcBef>
            </a:pPr>
            <a:r>
              <a:rPr lang="en-US" sz="3200" b="1" dirty="0" smtClean="0">
                <a:latin typeface="Times New Roman"/>
                <a:cs typeface="Times New Roman"/>
              </a:rPr>
              <a:t>Tools Used</a:t>
            </a:r>
            <a:endParaRPr sz="3200" b="1" dirty="0">
              <a:latin typeface="Times New Roman"/>
              <a:cs typeface="Times New Roman"/>
            </a:endParaRPr>
          </a:p>
        </p:txBody>
      </p:sp>
      <p:sp>
        <p:nvSpPr>
          <p:cNvPr id="3" name="object 3"/>
          <p:cNvSpPr txBox="1"/>
          <p:nvPr/>
        </p:nvSpPr>
        <p:spPr>
          <a:xfrm>
            <a:off x="304800" y="1447800"/>
            <a:ext cx="8229600" cy="3453510"/>
          </a:xfrm>
          <a:prstGeom prst="rect">
            <a:avLst/>
          </a:prstGeom>
        </p:spPr>
        <p:txBody>
          <a:bodyPr vert="horz" wrap="square" lIns="0" tIns="16510" rIns="0" bIns="0" rtlCol="0">
            <a:spAutoFit/>
          </a:bodyPr>
          <a:lstStyle/>
          <a:p>
            <a:pPr marL="1257300" lvl="2" indent="-342900" algn="just" defTabSz="914400">
              <a:lnSpc>
                <a:spcPct val="90000"/>
              </a:lnSpc>
              <a:spcBef>
                <a:spcPts val="500"/>
              </a:spcBef>
              <a:buClr>
                <a:srgbClr val="412624">
                  <a:lumMod val="75000"/>
                  <a:lumOff val="25000"/>
                </a:srgbClr>
              </a:buClr>
              <a:defRPr/>
            </a:pPr>
            <a:endParaRPr kumimoji="0" lang="en-US" sz="2000" b="0" i="0" u="none" strike="noStrike" kern="1200" cap="none" spc="0" normalizeH="0" baseline="0" noProof="0" dirty="0" smtClean="0">
              <a:ln>
                <a:noFill/>
              </a:ln>
              <a:effectLst/>
              <a:uLnTx/>
              <a:uFillTx/>
              <a:latin typeface="Times New Roman" pitchFamily="18" charset="0"/>
              <a:ea typeface="+mn-ea"/>
              <a:cs typeface="Times New Roman" pitchFamily="18" charset="0"/>
            </a:endParaRPr>
          </a:p>
          <a:p>
            <a:pPr marL="685800" marR="0" lvl="1" indent="-228600" algn="just" defTabSz="914400" rtl="0" eaLnBrk="1" fontAlgn="auto" latinLnBrk="0" hangingPunct="1">
              <a:lnSpc>
                <a:spcPct val="90000"/>
              </a:lnSpc>
              <a:spcBef>
                <a:spcPts val="500"/>
              </a:spcBef>
              <a:spcAft>
                <a:spcPts val="0"/>
              </a:spcAft>
              <a:buClr>
                <a:srgbClr val="412624">
                  <a:lumMod val="75000"/>
                  <a:lumOff val="25000"/>
                </a:srgbClr>
              </a:buClr>
              <a:buSzTx/>
              <a:buFont typeface="Arial" pitchFamily="34" charset="0"/>
              <a:buChar char="•"/>
              <a:tabLst/>
              <a:defRPr/>
            </a:pPr>
            <a:r>
              <a:rPr lang="en-US" sz="2000" dirty="0" smtClean="0">
                <a:latin typeface="Times New Roman" pitchFamily="18" charset="0"/>
                <a:cs typeface="Times New Roman" pitchFamily="18" charset="0"/>
              </a:rPr>
              <a:t>Python</a:t>
            </a:r>
          </a:p>
          <a:p>
            <a:pPr marL="685800" marR="0" lvl="1" indent="-228600" algn="just" defTabSz="914400" rtl="0" eaLnBrk="1" fontAlgn="auto" latinLnBrk="0" hangingPunct="1">
              <a:lnSpc>
                <a:spcPct val="90000"/>
              </a:lnSpc>
              <a:spcBef>
                <a:spcPts val="500"/>
              </a:spcBef>
              <a:spcAft>
                <a:spcPts val="0"/>
              </a:spcAft>
              <a:buClr>
                <a:srgbClr val="412624">
                  <a:lumMod val="75000"/>
                  <a:lumOff val="25000"/>
                </a:srgbClr>
              </a:buClr>
              <a:buSzTx/>
              <a:buFont typeface="Arial" pitchFamily="34" charset="0"/>
              <a:buChar char="•"/>
              <a:tabLst/>
              <a:defRPr/>
            </a:pPr>
            <a:r>
              <a:rPr lang="en-US" sz="2000" dirty="0" smtClean="0">
                <a:latin typeface="Times New Roman" pitchFamily="18" charset="0"/>
                <a:cs typeface="Times New Roman" pitchFamily="18" charset="0"/>
              </a:rPr>
              <a:t>Pycharm IDE</a:t>
            </a:r>
          </a:p>
          <a:p>
            <a:pPr marL="685800" marR="0" lvl="1" indent="-228600" algn="just" defTabSz="914400" rtl="0" eaLnBrk="1" fontAlgn="auto" latinLnBrk="0" hangingPunct="1">
              <a:lnSpc>
                <a:spcPct val="90000"/>
              </a:lnSpc>
              <a:spcBef>
                <a:spcPts val="500"/>
              </a:spcBef>
              <a:spcAft>
                <a:spcPts val="0"/>
              </a:spcAft>
              <a:buClr>
                <a:srgbClr val="412624">
                  <a:lumMod val="75000"/>
                  <a:lumOff val="25000"/>
                </a:srgbClr>
              </a:buClr>
              <a:buSzTx/>
              <a:buFont typeface="Arial" pitchFamily="34" charset="0"/>
              <a:buChar char="•"/>
              <a:tabLst/>
              <a:defRPr/>
            </a:pPr>
            <a:r>
              <a:rPr lang="en-US" sz="2000" dirty="0" smtClean="0">
                <a:latin typeface="Times New Roman" pitchFamily="18" charset="0"/>
                <a:cs typeface="Times New Roman" pitchFamily="18" charset="0"/>
              </a:rPr>
              <a:t>OpenCV</a:t>
            </a:r>
          </a:p>
          <a:p>
            <a:pPr marL="685800" marR="0" lvl="1" indent="-228600" algn="just" defTabSz="914400" rtl="0" eaLnBrk="1" fontAlgn="auto" latinLnBrk="0" hangingPunct="1">
              <a:lnSpc>
                <a:spcPct val="90000"/>
              </a:lnSpc>
              <a:spcBef>
                <a:spcPts val="500"/>
              </a:spcBef>
              <a:spcAft>
                <a:spcPts val="0"/>
              </a:spcAft>
              <a:buClr>
                <a:srgbClr val="412624">
                  <a:lumMod val="75000"/>
                  <a:lumOff val="25000"/>
                </a:srgbClr>
              </a:buClr>
              <a:buSzTx/>
              <a:buFont typeface="Arial" pitchFamily="34" charset="0"/>
              <a:buChar char="•"/>
              <a:tabLst/>
              <a:defRPr/>
            </a:pPr>
            <a:r>
              <a:rPr lang="en-US" sz="2000" dirty="0" smtClean="0"/>
              <a:t>Coco(Common object in Context) dataset</a:t>
            </a:r>
          </a:p>
          <a:p>
            <a:pPr marL="685800" marR="0" lvl="1" indent="-228600" algn="just" defTabSz="914400" rtl="0" eaLnBrk="1" fontAlgn="auto" latinLnBrk="0" hangingPunct="1">
              <a:lnSpc>
                <a:spcPct val="90000"/>
              </a:lnSpc>
              <a:spcBef>
                <a:spcPts val="500"/>
              </a:spcBef>
              <a:spcAft>
                <a:spcPts val="0"/>
              </a:spcAft>
              <a:buClr>
                <a:srgbClr val="412624">
                  <a:lumMod val="75000"/>
                  <a:lumOff val="25000"/>
                </a:srgbClr>
              </a:buClr>
              <a:buSzTx/>
              <a:buFont typeface="Arial" pitchFamily="34" charset="0"/>
              <a:buChar char="•"/>
              <a:tabLst/>
              <a:defRPr/>
            </a:pPr>
            <a:r>
              <a:rPr lang="en-US" sz="2000" dirty="0" smtClean="0"/>
              <a:t>Custom Dataset (10 different vehicle class)</a:t>
            </a:r>
          </a:p>
          <a:p>
            <a:pPr marL="685800" marR="0" lvl="1" indent="-228600" algn="just" defTabSz="914400" rtl="0" eaLnBrk="1" fontAlgn="auto" latinLnBrk="0" hangingPunct="1">
              <a:lnSpc>
                <a:spcPct val="90000"/>
              </a:lnSpc>
              <a:spcBef>
                <a:spcPts val="500"/>
              </a:spcBef>
              <a:spcAft>
                <a:spcPts val="0"/>
              </a:spcAft>
              <a:buClr>
                <a:srgbClr val="412624">
                  <a:lumMod val="75000"/>
                  <a:lumOff val="25000"/>
                </a:srgbClr>
              </a:buClr>
              <a:buSzTx/>
              <a:buFont typeface="Arial" pitchFamily="34" charset="0"/>
              <a:buChar char="•"/>
              <a:tabLst/>
              <a:defRPr/>
            </a:pPr>
            <a:r>
              <a:rPr lang="en-US" sz="2000" dirty="0" smtClean="0">
                <a:latin typeface="Times New Roman"/>
                <a:cs typeface="Times New Roman"/>
              </a:rPr>
              <a:t>Yolo v3</a:t>
            </a:r>
          </a:p>
          <a:p>
            <a:pPr marL="685800" marR="0" lvl="1" indent="-228600" algn="just" defTabSz="914400" rtl="0" eaLnBrk="1" fontAlgn="auto" latinLnBrk="0" hangingPunct="1">
              <a:lnSpc>
                <a:spcPct val="90000"/>
              </a:lnSpc>
              <a:spcBef>
                <a:spcPts val="500"/>
              </a:spcBef>
              <a:spcAft>
                <a:spcPts val="0"/>
              </a:spcAft>
              <a:buClr>
                <a:srgbClr val="412624">
                  <a:lumMod val="75000"/>
                  <a:lumOff val="25000"/>
                </a:srgbClr>
              </a:buClr>
              <a:buSzTx/>
              <a:buFont typeface="Arial" pitchFamily="34" charset="0"/>
              <a:buChar char="•"/>
              <a:tabLst/>
              <a:defRPr/>
            </a:pPr>
            <a:r>
              <a:rPr lang="en-US" sz="2000" dirty="0" smtClean="0">
                <a:latin typeface="Times New Roman"/>
                <a:cs typeface="Times New Roman"/>
              </a:rPr>
              <a:t>LabelImg</a:t>
            </a:r>
          </a:p>
          <a:p>
            <a:pPr marL="685800" marR="0" lvl="1" indent="-228600" algn="just" defTabSz="914400" rtl="0" eaLnBrk="1" fontAlgn="auto" latinLnBrk="0" hangingPunct="1">
              <a:lnSpc>
                <a:spcPct val="90000"/>
              </a:lnSpc>
              <a:spcBef>
                <a:spcPts val="500"/>
              </a:spcBef>
              <a:spcAft>
                <a:spcPts val="0"/>
              </a:spcAft>
              <a:buClr>
                <a:srgbClr val="412624">
                  <a:lumMod val="75000"/>
                  <a:lumOff val="25000"/>
                </a:srgbClr>
              </a:buClr>
              <a:buSzTx/>
              <a:buFont typeface="Arial" pitchFamily="34" charset="0"/>
              <a:buChar char="•"/>
              <a:tabLst/>
              <a:defRPr/>
            </a:pPr>
            <a:r>
              <a:rPr lang="en-US" sz="2000" dirty="0" smtClean="0">
                <a:latin typeface="Times New Roman"/>
                <a:cs typeface="Times New Roman"/>
              </a:rPr>
              <a:t>Google Colab</a:t>
            </a:r>
            <a:endParaRPr lang="fr-FR" sz="2000" dirty="0">
              <a:latin typeface="Times New Roman"/>
              <a:cs typeface="Times New Roman"/>
            </a:endParaRPr>
          </a:p>
          <a:p>
            <a:pPr lvl="0"/>
            <a:endParaRPr lang="fr-FR" sz="2800" b="1" dirty="0">
              <a:latin typeface="Times New Roman"/>
              <a:cs typeface="Times New Roman"/>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normAutofit/>
          </a:bodyPr>
          <a:lstStyle/>
          <a:p>
            <a:r>
              <a:rPr lang="en-US" sz="3200" dirty="0" smtClean="0">
                <a:latin typeface="Times New Roman" pitchFamily="18" charset="0"/>
                <a:cs typeface="Times New Roman" pitchFamily="18" charset="0"/>
              </a:rPr>
              <a:t>Implementation</a:t>
            </a:r>
            <a:endParaRPr lang="en-US" sz="3200" dirty="0">
              <a:latin typeface="Times New Roman" pitchFamily="18" charset="0"/>
              <a:cs typeface="Times New Roman" pitchFamily="18" charset="0"/>
            </a:endParaRPr>
          </a:p>
        </p:txBody>
      </p:sp>
      <p:sp>
        <p:nvSpPr>
          <p:cNvPr id="10" name="Content Placeholder 9"/>
          <p:cNvSpPr>
            <a:spLocks noGrp="1"/>
          </p:cNvSpPr>
          <p:nvPr>
            <p:ph idx="1"/>
          </p:nvPr>
        </p:nvSpPr>
        <p:spPr>
          <a:xfrm>
            <a:off x="457200" y="5867400"/>
            <a:ext cx="7848600" cy="258763"/>
          </a:xfrm>
        </p:spPr>
        <p:txBody>
          <a:bodyPr>
            <a:normAutofit fontScale="40000" lnSpcReduction="20000"/>
          </a:bodyPr>
          <a:lstStyle/>
          <a:p>
            <a:pPr algn="ctr">
              <a:buNone/>
            </a:pPr>
            <a:r>
              <a:rPr lang="en-US" dirty="0" smtClean="0"/>
              <a:t>[8]</a:t>
            </a:r>
            <a:endParaRPr lang="en-US" dirty="0"/>
          </a:p>
        </p:txBody>
      </p:sp>
      <p:pic>
        <p:nvPicPr>
          <p:cNvPr id="11" name="Picture 4" descr="What&amp;amp;#39;s new in YOLO v3?. A review of the YOLO v3 object… | by Ayoosh  Kathuria | Towards Data Science"/>
          <p:cNvPicPr>
            <a:picLocks noGrp="1" noChangeAspect="1" noChangeArrowheads="1"/>
          </p:cNvPicPr>
          <p:nvPr>
            <p:ph idx="1"/>
          </p:nvPr>
        </p:nvPicPr>
        <p:blipFill>
          <a:blip r:embed="rId2" cstate="print"/>
          <a:stretch>
            <a:fillRect/>
          </a:stretch>
        </p:blipFill>
        <p:spPr bwMode="auto">
          <a:xfrm>
            <a:off x="457200" y="1787811"/>
            <a:ext cx="8001000" cy="4150741"/>
          </a:xfrm>
          <a:prstGeom prst="rect">
            <a:avLst/>
          </a:prstGeom>
          <a:noFill/>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000" b="1" dirty="0" smtClean="0">
                <a:latin typeface="Times New Roman" pitchFamily="18" charset="0"/>
                <a:cs typeface="Times New Roman" pitchFamily="18" charset="0"/>
              </a:rPr>
              <a:t>Proposed Model</a:t>
            </a:r>
            <a:endParaRPr lang="en-US" sz="2000" b="1" dirty="0">
              <a:latin typeface="Times New Roman" pitchFamily="18" charset="0"/>
              <a:cs typeface="Times New Roman" pitchFamily="18" charset="0"/>
            </a:endParaRPr>
          </a:p>
        </p:txBody>
      </p:sp>
      <p:pic>
        <p:nvPicPr>
          <p:cNvPr id="4" name="Content Placeholder 3" descr="Screenshot 2022-05-05 210346.png"/>
          <p:cNvPicPr>
            <a:picLocks noGrp="1" noChangeAspect="1"/>
          </p:cNvPicPr>
          <p:nvPr>
            <p:ph idx="1"/>
          </p:nvPr>
        </p:nvPicPr>
        <p:blipFill>
          <a:blip r:embed="rId2" cstate="print"/>
          <a:stretch>
            <a:fillRect/>
          </a:stretch>
        </p:blipFill>
        <p:spPr>
          <a:xfrm>
            <a:off x="1447800" y="1759879"/>
            <a:ext cx="6705599" cy="4488521"/>
          </a:xfr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cstate="print"/>
          <a:srcRect/>
          <a:stretch>
            <a:fillRect/>
          </a:stretch>
        </p:blipFill>
        <p:spPr bwMode="auto">
          <a:xfrm>
            <a:off x="228601" y="381001"/>
            <a:ext cx="4114799" cy="2971799"/>
          </a:xfrm>
          <a:prstGeom prst="rect">
            <a:avLst/>
          </a:prstGeom>
          <a:noFill/>
          <a:ln w="9525">
            <a:noFill/>
            <a:miter lim="800000"/>
            <a:headEnd/>
            <a:tailEnd/>
          </a:ln>
          <a:effectLst/>
        </p:spPr>
      </p:pic>
      <p:pic>
        <p:nvPicPr>
          <p:cNvPr id="2051" name="Picture 3"/>
          <p:cNvPicPr>
            <a:picLocks noChangeAspect="1" noChangeArrowheads="1"/>
          </p:cNvPicPr>
          <p:nvPr/>
        </p:nvPicPr>
        <p:blipFill>
          <a:blip r:embed="rId3" cstate="print"/>
          <a:srcRect/>
          <a:stretch>
            <a:fillRect/>
          </a:stretch>
        </p:blipFill>
        <p:spPr bwMode="auto">
          <a:xfrm>
            <a:off x="4724400" y="380999"/>
            <a:ext cx="4191000" cy="2971801"/>
          </a:xfrm>
          <a:prstGeom prst="rect">
            <a:avLst/>
          </a:prstGeom>
          <a:noFill/>
          <a:ln w="9525">
            <a:noFill/>
            <a:miter lim="800000"/>
            <a:headEnd/>
            <a:tailEnd/>
          </a:ln>
          <a:effectLst/>
        </p:spPr>
      </p:pic>
      <p:pic>
        <p:nvPicPr>
          <p:cNvPr id="2052" name="Picture 4"/>
          <p:cNvPicPr>
            <a:picLocks noChangeAspect="1" noChangeArrowheads="1"/>
          </p:cNvPicPr>
          <p:nvPr/>
        </p:nvPicPr>
        <p:blipFill>
          <a:blip r:embed="rId4" cstate="print"/>
          <a:srcRect/>
          <a:stretch>
            <a:fillRect/>
          </a:stretch>
        </p:blipFill>
        <p:spPr bwMode="auto">
          <a:xfrm>
            <a:off x="228600" y="3581400"/>
            <a:ext cx="4191000" cy="3048000"/>
          </a:xfrm>
          <a:prstGeom prst="rect">
            <a:avLst/>
          </a:prstGeom>
          <a:noFill/>
          <a:ln w="9525">
            <a:noFill/>
            <a:miter lim="800000"/>
            <a:headEnd/>
            <a:tailEnd/>
          </a:ln>
          <a:effectLst/>
        </p:spPr>
      </p:pic>
      <p:pic>
        <p:nvPicPr>
          <p:cNvPr id="2053" name="Picture 5"/>
          <p:cNvPicPr>
            <a:picLocks noChangeAspect="1" noChangeArrowheads="1"/>
          </p:cNvPicPr>
          <p:nvPr/>
        </p:nvPicPr>
        <p:blipFill>
          <a:blip r:embed="rId5" cstate="print"/>
          <a:srcRect/>
          <a:stretch>
            <a:fillRect/>
          </a:stretch>
        </p:blipFill>
        <p:spPr bwMode="auto">
          <a:xfrm>
            <a:off x="4724400" y="3581400"/>
            <a:ext cx="4191000" cy="30480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endParaRPr lang="en-US" sz="3200" b="1" dirty="0">
              <a:latin typeface="Times New Roman" pitchFamily="18" charset="0"/>
              <a:cs typeface="Times New Roman" pitchFamily="18" charset="0"/>
            </a:endParaRPr>
          </a:p>
        </p:txBody>
      </p:sp>
      <p:pic>
        <p:nvPicPr>
          <p:cNvPr id="1026" name="Picture 2"/>
          <p:cNvPicPr>
            <a:picLocks noGrp="1" noChangeAspect="1" noChangeArrowheads="1"/>
          </p:cNvPicPr>
          <p:nvPr>
            <p:ph idx="1"/>
          </p:nvPr>
        </p:nvPicPr>
        <p:blipFill>
          <a:blip r:embed="rId2" cstate="print"/>
          <a:srcRect/>
          <a:stretch>
            <a:fillRect/>
          </a:stretch>
        </p:blipFill>
        <p:spPr bwMode="auto">
          <a:xfrm>
            <a:off x="457200" y="152400"/>
            <a:ext cx="8229600" cy="3352800"/>
          </a:xfrm>
          <a:prstGeom prst="rect">
            <a:avLst/>
          </a:prstGeom>
          <a:noFill/>
          <a:ln w="9525">
            <a:noFill/>
            <a:miter lim="800000"/>
            <a:headEnd/>
            <a:tailEnd/>
          </a:ln>
          <a:effectLst/>
        </p:spPr>
      </p:pic>
      <p:pic>
        <p:nvPicPr>
          <p:cNvPr id="1027" name="Picture 3"/>
          <p:cNvPicPr>
            <a:picLocks noChangeAspect="1" noChangeArrowheads="1"/>
          </p:cNvPicPr>
          <p:nvPr/>
        </p:nvPicPr>
        <p:blipFill>
          <a:blip r:embed="rId3" cstate="print"/>
          <a:srcRect/>
          <a:stretch>
            <a:fillRect/>
          </a:stretch>
        </p:blipFill>
        <p:spPr bwMode="auto">
          <a:xfrm>
            <a:off x="457200" y="3581400"/>
            <a:ext cx="8229600" cy="3200400"/>
          </a:xfrm>
          <a:prstGeom prst="rect">
            <a:avLst/>
          </a:prstGeom>
          <a:noFill/>
          <a:ln w="9525">
            <a:noFill/>
            <a:miter lim="800000"/>
            <a:headEnd/>
            <a:tailEnd/>
          </a:ln>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US" sz="3200" b="1" dirty="0" smtClean="0">
                <a:latin typeface="Times New Roman" pitchFamily="18" charset="0"/>
                <a:cs typeface="Times New Roman" pitchFamily="18" charset="0"/>
              </a:rPr>
              <a:t>Result</a:t>
            </a:r>
            <a:endParaRPr lang="en-US" sz="3200" b="1" dirty="0">
              <a:latin typeface="Times New Roman" pitchFamily="18" charset="0"/>
              <a:cs typeface="Times New Roman" pitchFamily="18" charset="0"/>
            </a:endParaRPr>
          </a:p>
        </p:txBody>
      </p:sp>
      <p:pic>
        <p:nvPicPr>
          <p:cNvPr id="5" name="Picture 4" descr="output_result.png"/>
          <p:cNvPicPr>
            <a:picLocks noChangeAspect="1"/>
          </p:cNvPicPr>
          <p:nvPr/>
        </p:nvPicPr>
        <p:blipFill>
          <a:blip r:embed="rId2" cstate="print"/>
          <a:stretch>
            <a:fillRect/>
          </a:stretch>
        </p:blipFill>
        <p:spPr>
          <a:xfrm>
            <a:off x="1295400" y="1524000"/>
            <a:ext cx="6324600" cy="396240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2"/>
          <p:cNvPicPr>
            <a:picLocks noGrp="1" noChangeAspect="1" noChangeArrowheads="1"/>
          </p:cNvPicPr>
          <p:nvPr>
            <p:ph idx="1"/>
          </p:nvPr>
        </p:nvPicPr>
        <p:blipFill>
          <a:blip r:embed="rId2" cstate="print"/>
          <a:srcRect/>
          <a:stretch>
            <a:fillRect/>
          </a:stretch>
        </p:blipFill>
        <p:spPr bwMode="auto">
          <a:xfrm>
            <a:off x="1371600" y="1066800"/>
            <a:ext cx="6705832" cy="4724400"/>
          </a:xfrm>
          <a:prstGeom prst="rect">
            <a:avLst/>
          </a:prstGeom>
          <a:noFill/>
          <a:ln w="9525">
            <a:noFill/>
            <a:miter lim="800000"/>
            <a:headEnd/>
            <a:tailEnd/>
          </a:ln>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575" y="571436"/>
            <a:ext cx="2511425" cy="517525"/>
          </a:xfrm>
          <a:prstGeom prst="rect">
            <a:avLst/>
          </a:prstGeom>
        </p:spPr>
        <p:txBody>
          <a:bodyPr vert="horz" wrap="square" lIns="0" tIns="15875" rIns="0" bIns="0" rtlCol="0">
            <a:spAutoFit/>
          </a:bodyPr>
          <a:lstStyle/>
          <a:p>
            <a:pPr marL="12700">
              <a:lnSpc>
                <a:spcPct val="100000"/>
              </a:lnSpc>
              <a:spcBef>
                <a:spcPts val="125"/>
              </a:spcBef>
            </a:pPr>
            <a:r>
              <a:rPr sz="3200" b="1" spc="-15" dirty="0">
                <a:latin typeface="Times New Roman"/>
                <a:cs typeface="Times New Roman"/>
              </a:rPr>
              <a:t>O</a:t>
            </a:r>
            <a:r>
              <a:rPr sz="3200" b="1" spc="15" dirty="0">
                <a:latin typeface="Times New Roman"/>
                <a:cs typeface="Times New Roman"/>
              </a:rPr>
              <a:t>u</a:t>
            </a:r>
            <a:r>
              <a:rPr sz="3200" b="1" spc="-15" dirty="0">
                <a:latin typeface="Times New Roman"/>
                <a:cs typeface="Times New Roman"/>
              </a:rPr>
              <a:t>t</a:t>
            </a:r>
            <a:r>
              <a:rPr sz="3200" b="1" spc="5" dirty="0">
                <a:latin typeface="Times New Roman"/>
                <a:cs typeface="Times New Roman"/>
              </a:rPr>
              <a:t>li</a:t>
            </a:r>
            <a:r>
              <a:rPr sz="3200" b="1" spc="25" dirty="0">
                <a:latin typeface="Times New Roman"/>
                <a:cs typeface="Times New Roman"/>
              </a:rPr>
              <a:t>n</a:t>
            </a:r>
            <a:r>
              <a:rPr sz="3200" b="1" spc="10" dirty="0">
                <a:latin typeface="Times New Roman"/>
                <a:cs typeface="Times New Roman"/>
              </a:rPr>
              <a:t>e</a:t>
            </a:r>
            <a:endParaRPr sz="3200" dirty="0">
              <a:latin typeface="Times New Roman"/>
              <a:cs typeface="Times New Roman"/>
            </a:endParaRPr>
          </a:p>
        </p:txBody>
      </p:sp>
      <p:sp>
        <p:nvSpPr>
          <p:cNvPr id="3" name="object 3"/>
          <p:cNvSpPr txBox="1"/>
          <p:nvPr/>
        </p:nvSpPr>
        <p:spPr>
          <a:xfrm>
            <a:off x="508000" y="1371601"/>
            <a:ext cx="2653030" cy="5410199"/>
          </a:xfrm>
          <a:prstGeom prst="rect">
            <a:avLst/>
          </a:prstGeom>
        </p:spPr>
        <p:txBody>
          <a:bodyPr vert="horz" wrap="square" lIns="0" tIns="85090" rIns="0" bIns="0" rtlCol="0">
            <a:spAutoFit/>
          </a:bodyPr>
          <a:lstStyle/>
          <a:p>
            <a:pPr marL="355600" indent="-343535">
              <a:lnSpc>
                <a:spcPct val="100000"/>
              </a:lnSpc>
              <a:spcBef>
                <a:spcPts val="670"/>
              </a:spcBef>
              <a:buFont typeface="Arial"/>
              <a:buChar char="•"/>
              <a:tabLst>
                <a:tab pos="355600" algn="l"/>
                <a:tab pos="356235" algn="l"/>
              </a:tabLst>
            </a:pPr>
            <a:r>
              <a:rPr sz="2400" spc="-10" dirty="0">
                <a:latin typeface="Times New Roman"/>
                <a:cs typeface="Times New Roman"/>
              </a:rPr>
              <a:t>Introduction</a:t>
            </a:r>
            <a:endParaRPr sz="2400" dirty="0">
              <a:latin typeface="Times New Roman"/>
              <a:cs typeface="Times New Roman"/>
            </a:endParaRPr>
          </a:p>
          <a:p>
            <a:pPr marL="355600" indent="-343535">
              <a:lnSpc>
                <a:spcPct val="100000"/>
              </a:lnSpc>
              <a:spcBef>
                <a:spcPts val="575"/>
              </a:spcBef>
              <a:buFont typeface="Arial"/>
              <a:buChar char="•"/>
              <a:tabLst>
                <a:tab pos="355600" algn="l"/>
                <a:tab pos="356235" algn="l"/>
              </a:tabLst>
            </a:pPr>
            <a:r>
              <a:rPr sz="2400" dirty="0" smtClean="0">
                <a:latin typeface="Times New Roman"/>
                <a:cs typeface="Times New Roman"/>
              </a:rPr>
              <a:t>Problem</a:t>
            </a:r>
            <a:r>
              <a:rPr sz="2400" spc="-190" dirty="0" smtClean="0">
                <a:latin typeface="Times New Roman"/>
                <a:cs typeface="Times New Roman"/>
              </a:rPr>
              <a:t> </a:t>
            </a:r>
            <a:r>
              <a:rPr sz="2400" spc="-30" dirty="0" smtClean="0">
                <a:latin typeface="Times New Roman"/>
                <a:cs typeface="Times New Roman"/>
              </a:rPr>
              <a:t>Statement</a:t>
            </a:r>
            <a:endParaRPr lang="en-US" sz="2400" spc="-30" dirty="0" smtClean="0">
              <a:latin typeface="Times New Roman"/>
              <a:cs typeface="Times New Roman"/>
            </a:endParaRPr>
          </a:p>
          <a:p>
            <a:pPr marL="355600" indent="-343535">
              <a:lnSpc>
                <a:spcPct val="100000"/>
              </a:lnSpc>
              <a:spcBef>
                <a:spcPts val="575"/>
              </a:spcBef>
              <a:buFont typeface="Arial"/>
              <a:buChar char="•"/>
              <a:tabLst>
                <a:tab pos="355600" algn="l"/>
                <a:tab pos="356235" algn="l"/>
              </a:tabLst>
            </a:pPr>
            <a:r>
              <a:rPr lang="en-US" sz="2400" spc="-30" dirty="0" smtClean="0">
                <a:latin typeface="Times New Roman"/>
                <a:cs typeface="Times New Roman"/>
              </a:rPr>
              <a:t>Objective</a:t>
            </a:r>
          </a:p>
          <a:p>
            <a:pPr marL="355600" indent="-343535">
              <a:spcBef>
                <a:spcPts val="575"/>
              </a:spcBef>
              <a:buFont typeface="Arial"/>
              <a:buChar char="•"/>
              <a:tabLst>
                <a:tab pos="355600" algn="l"/>
                <a:tab pos="356235" algn="l"/>
              </a:tabLst>
            </a:pPr>
            <a:r>
              <a:rPr lang="en-US" sz="2400" spc="-30" dirty="0" smtClean="0">
                <a:latin typeface="Times New Roman"/>
                <a:cs typeface="Times New Roman"/>
              </a:rPr>
              <a:t>Literature Review</a:t>
            </a:r>
            <a:endParaRPr sz="2400" dirty="0">
              <a:latin typeface="Times New Roman"/>
              <a:cs typeface="Times New Roman"/>
            </a:endParaRPr>
          </a:p>
          <a:p>
            <a:pPr marL="355600" indent="-343535">
              <a:lnSpc>
                <a:spcPct val="100000"/>
              </a:lnSpc>
              <a:spcBef>
                <a:spcPts val="575"/>
              </a:spcBef>
              <a:buFont typeface="Arial"/>
              <a:buChar char="•"/>
              <a:tabLst>
                <a:tab pos="355600" algn="l"/>
                <a:tab pos="356235" algn="l"/>
              </a:tabLst>
            </a:pPr>
            <a:r>
              <a:rPr sz="2400" spc="-15" dirty="0">
                <a:latin typeface="Times New Roman"/>
                <a:cs typeface="Times New Roman"/>
              </a:rPr>
              <a:t>Proposed </a:t>
            </a:r>
            <a:r>
              <a:rPr sz="2400" spc="-75" dirty="0" smtClean="0">
                <a:latin typeface="Times New Roman"/>
                <a:cs typeface="Times New Roman"/>
              </a:rPr>
              <a:t>Work</a:t>
            </a:r>
            <a:endParaRPr lang="en-US" sz="2400" spc="-75" dirty="0" smtClean="0">
              <a:latin typeface="Times New Roman"/>
              <a:cs typeface="Times New Roman"/>
            </a:endParaRPr>
          </a:p>
          <a:p>
            <a:pPr marL="355600" indent="-343535">
              <a:lnSpc>
                <a:spcPct val="100000"/>
              </a:lnSpc>
              <a:spcBef>
                <a:spcPts val="575"/>
              </a:spcBef>
              <a:buFont typeface="Arial"/>
              <a:buChar char="•"/>
              <a:tabLst>
                <a:tab pos="355600" algn="l"/>
                <a:tab pos="356235" algn="l"/>
              </a:tabLst>
            </a:pPr>
            <a:r>
              <a:rPr lang="en-US" sz="2400" spc="-75" dirty="0" err="1" smtClean="0">
                <a:latin typeface="Times New Roman"/>
                <a:cs typeface="Times New Roman"/>
              </a:rPr>
              <a:t>DataSet</a:t>
            </a:r>
            <a:r>
              <a:rPr lang="en-US" sz="2400" spc="-75" dirty="0" smtClean="0">
                <a:latin typeface="Times New Roman"/>
                <a:cs typeface="Times New Roman"/>
              </a:rPr>
              <a:t> Used</a:t>
            </a:r>
            <a:endParaRPr sz="2400" dirty="0">
              <a:latin typeface="Times New Roman"/>
              <a:cs typeface="Times New Roman"/>
            </a:endParaRPr>
          </a:p>
          <a:p>
            <a:pPr marL="355600" indent="-343535">
              <a:lnSpc>
                <a:spcPct val="100000"/>
              </a:lnSpc>
              <a:spcBef>
                <a:spcPts val="575"/>
              </a:spcBef>
              <a:buFont typeface="Arial"/>
              <a:buChar char="•"/>
              <a:tabLst>
                <a:tab pos="355600" algn="l"/>
                <a:tab pos="356235" algn="l"/>
              </a:tabLst>
            </a:pPr>
            <a:r>
              <a:rPr lang="en-US" sz="2400" spc="-35" dirty="0" smtClean="0">
                <a:latin typeface="Times New Roman"/>
                <a:cs typeface="Times New Roman"/>
              </a:rPr>
              <a:t>Tools Used</a:t>
            </a:r>
          </a:p>
          <a:p>
            <a:pPr marL="355600" indent="-343535">
              <a:lnSpc>
                <a:spcPct val="100000"/>
              </a:lnSpc>
              <a:spcBef>
                <a:spcPts val="575"/>
              </a:spcBef>
              <a:buFont typeface="Arial"/>
              <a:buChar char="•"/>
              <a:tabLst>
                <a:tab pos="355600" algn="l"/>
                <a:tab pos="356235" algn="l"/>
              </a:tabLst>
            </a:pPr>
            <a:r>
              <a:rPr lang="en-US" sz="2400" spc="-35" dirty="0" smtClean="0">
                <a:latin typeface="Times New Roman"/>
                <a:cs typeface="Times New Roman"/>
              </a:rPr>
              <a:t>Implementation</a:t>
            </a:r>
          </a:p>
          <a:p>
            <a:pPr marL="355600" indent="-343535">
              <a:lnSpc>
                <a:spcPct val="100000"/>
              </a:lnSpc>
              <a:spcBef>
                <a:spcPts val="575"/>
              </a:spcBef>
              <a:buFont typeface="Arial"/>
              <a:buChar char="•"/>
              <a:tabLst>
                <a:tab pos="355600" algn="l"/>
                <a:tab pos="356235" algn="l"/>
              </a:tabLst>
            </a:pPr>
            <a:r>
              <a:rPr lang="en-US" sz="2400" spc="-35" dirty="0" smtClean="0">
                <a:latin typeface="Times New Roman"/>
                <a:cs typeface="Times New Roman"/>
              </a:rPr>
              <a:t>Result</a:t>
            </a:r>
            <a:endParaRPr sz="2400" dirty="0">
              <a:latin typeface="Times New Roman"/>
              <a:cs typeface="Times New Roman"/>
            </a:endParaRPr>
          </a:p>
          <a:p>
            <a:pPr marL="355600" indent="-343535">
              <a:lnSpc>
                <a:spcPct val="100000"/>
              </a:lnSpc>
              <a:spcBef>
                <a:spcPts val="575"/>
              </a:spcBef>
              <a:buFont typeface="Arial"/>
              <a:buChar char="•"/>
              <a:tabLst>
                <a:tab pos="355600" algn="l"/>
                <a:tab pos="356235" algn="l"/>
              </a:tabLst>
            </a:pPr>
            <a:r>
              <a:rPr sz="2400" spc="-35" dirty="0" smtClean="0">
                <a:latin typeface="Times New Roman"/>
                <a:cs typeface="Times New Roman"/>
              </a:rPr>
              <a:t>Conclusion</a:t>
            </a:r>
            <a:endParaRPr lang="en-US" sz="2400" spc="-35" dirty="0" smtClean="0">
              <a:latin typeface="Times New Roman"/>
              <a:cs typeface="Times New Roman"/>
            </a:endParaRPr>
          </a:p>
          <a:p>
            <a:pPr marL="355600" indent="-343535">
              <a:lnSpc>
                <a:spcPct val="100000"/>
              </a:lnSpc>
              <a:spcBef>
                <a:spcPts val="575"/>
              </a:spcBef>
              <a:buFont typeface="Arial"/>
              <a:buChar char="•"/>
              <a:tabLst>
                <a:tab pos="355600" algn="l"/>
                <a:tab pos="356235" algn="l"/>
              </a:tabLst>
            </a:pPr>
            <a:r>
              <a:rPr lang="en-US" sz="2400" spc="-35" dirty="0" smtClean="0">
                <a:latin typeface="Times New Roman"/>
                <a:cs typeface="Times New Roman"/>
              </a:rPr>
              <a:t>Future Scope</a:t>
            </a:r>
            <a:endParaRPr sz="2400" dirty="0">
              <a:latin typeface="Times New Roman"/>
              <a:cs typeface="Times New Roman"/>
            </a:endParaRPr>
          </a:p>
          <a:p>
            <a:pPr marL="355600" indent="-343535">
              <a:lnSpc>
                <a:spcPct val="100000"/>
              </a:lnSpc>
              <a:spcBef>
                <a:spcPts val="650"/>
              </a:spcBef>
              <a:buFont typeface="Arial"/>
              <a:buChar char="•"/>
              <a:tabLst>
                <a:tab pos="355600" algn="l"/>
                <a:tab pos="356235" algn="l"/>
              </a:tabLst>
            </a:pPr>
            <a:r>
              <a:rPr sz="2400" spc="-25" dirty="0">
                <a:latin typeface="Times New Roman"/>
                <a:cs typeface="Times New Roman"/>
              </a:rPr>
              <a:t>References</a:t>
            </a:r>
            <a:endParaRPr sz="2400" dirty="0">
              <a:latin typeface="Times New Roman"/>
              <a:cs typeface="Times New Roman"/>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shot 2022-04-27 031219.png"/>
          <p:cNvPicPr/>
          <p:nvPr/>
        </p:nvPicPr>
        <p:blipFill>
          <a:blip r:embed="rId2" cstate="print"/>
          <a:stretch>
            <a:fillRect/>
          </a:stretch>
        </p:blipFill>
        <p:spPr>
          <a:xfrm>
            <a:off x="5562600" y="1295400"/>
            <a:ext cx="3048000" cy="3657600"/>
          </a:xfrm>
          <a:prstGeom prst="rect">
            <a:avLst/>
          </a:prstGeom>
        </p:spPr>
      </p:pic>
      <p:pic>
        <p:nvPicPr>
          <p:cNvPr id="3" name="Picture 2" descr="2.jpg"/>
          <p:cNvPicPr>
            <a:picLocks noChangeAspect="1"/>
          </p:cNvPicPr>
          <p:nvPr/>
        </p:nvPicPr>
        <p:blipFill>
          <a:blip r:embed="rId3" cstate="print"/>
          <a:stretch>
            <a:fillRect/>
          </a:stretch>
        </p:blipFill>
        <p:spPr>
          <a:xfrm>
            <a:off x="609600" y="1295400"/>
            <a:ext cx="3048000" cy="3581400"/>
          </a:xfrm>
          <a:prstGeom prst="rect">
            <a:avLst/>
          </a:prstGeom>
        </p:spPr>
      </p:pic>
      <p:sp>
        <p:nvSpPr>
          <p:cNvPr id="4" name="Right Arrow 3"/>
          <p:cNvSpPr/>
          <p:nvPr/>
        </p:nvSpPr>
        <p:spPr>
          <a:xfrm>
            <a:off x="3810000" y="2819400"/>
            <a:ext cx="1676400"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5867400"/>
            <a:ext cx="8077200" cy="503238"/>
          </a:xfrm>
        </p:spPr>
        <p:txBody>
          <a:bodyPr>
            <a:normAutofit fontScale="90000"/>
          </a:bodyPr>
          <a:lstStyle/>
          <a:p>
            <a:r>
              <a:rPr lang="en-US" sz="2000" b="1" dirty="0" smtClean="0">
                <a:latin typeface="Times New Roman" pitchFamily="18" charset="0"/>
                <a:cs typeface="Times New Roman" pitchFamily="18" charset="0"/>
              </a:rPr>
              <a:t>Chart Shows the variation of  training  and testing loss with the number of epoch</a:t>
            </a:r>
            <a:endParaRPr lang="en-US" sz="2000" dirty="0"/>
          </a:p>
        </p:txBody>
      </p:sp>
      <p:pic>
        <p:nvPicPr>
          <p:cNvPr id="4" name="Content Placeholder 5" descr="1stloss.png"/>
          <p:cNvPicPr>
            <a:picLocks noGrp="1" noChangeAspect="1"/>
          </p:cNvPicPr>
          <p:nvPr>
            <p:ph idx="1"/>
          </p:nvPr>
        </p:nvPicPr>
        <p:blipFill>
          <a:blip r:embed="rId2" cstate="print"/>
          <a:stretch>
            <a:fillRect/>
          </a:stretch>
        </p:blipFill>
        <p:spPr>
          <a:xfrm>
            <a:off x="1676400" y="1219200"/>
            <a:ext cx="5852172" cy="4389129"/>
          </a:xfr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562600"/>
            <a:ext cx="8382000" cy="1066800"/>
          </a:xfrm>
        </p:spPr>
        <p:txBody>
          <a:bodyPr>
            <a:normAutofit/>
          </a:bodyPr>
          <a:lstStyle/>
          <a:p>
            <a:pPr algn="ctr"/>
            <a:r>
              <a:rPr lang="en-US" sz="2000" b="1" dirty="0" smtClean="0">
                <a:latin typeface="Times New Roman" pitchFamily="18" charset="0"/>
                <a:cs typeface="Times New Roman" pitchFamily="18" charset="0"/>
              </a:rPr>
              <a:t>Chart Shows the variation of accuracy with the number of epoch</a:t>
            </a:r>
            <a:endParaRPr lang="en-US" sz="2000" b="1" dirty="0">
              <a:latin typeface="Times New Roman" pitchFamily="18" charset="0"/>
              <a:cs typeface="Times New Roman" pitchFamily="18" charset="0"/>
            </a:endParaRPr>
          </a:p>
        </p:txBody>
      </p:sp>
      <p:pic>
        <p:nvPicPr>
          <p:cNvPr id="4" name="Picture 3" descr="Figure_1_main.png"/>
          <p:cNvPicPr>
            <a:picLocks noChangeAspect="1"/>
          </p:cNvPicPr>
          <p:nvPr/>
        </p:nvPicPr>
        <p:blipFill>
          <a:blip r:embed="rId2" cstate="print"/>
          <a:stretch>
            <a:fillRect/>
          </a:stretch>
        </p:blipFill>
        <p:spPr>
          <a:xfrm>
            <a:off x="1645914" y="1234435"/>
            <a:ext cx="5852172" cy="4389129"/>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838200" y="841173"/>
            <a:ext cx="7315200" cy="509114"/>
          </a:xfrm>
          <a:prstGeom prst="rect">
            <a:avLst/>
          </a:prstGeom>
        </p:spPr>
        <p:txBody>
          <a:bodyPr vert="horz" wrap="square" lIns="0" tIns="16510" rIns="0" bIns="0" rtlCol="0">
            <a:spAutoFit/>
          </a:bodyPr>
          <a:lstStyle/>
          <a:p>
            <a:pPr marL="12700">
              <a:lnSpc>
                <a:spcPct val="100000"/>
              </a:lnSpc>
              <a:spcBef>
                <a:spcPts val="130"/>
              </a:spcBef>
            </a:pPr>
            <a:r>
              <a:rPr sz="3200" b="1" spc="20" dirty="0">
                <a:latin typeface="Times New Roman"/>
                <a:cs typeface="Times New Roman"/>
              </a:rPr>
              <a:t>C</a:t>
            </a:r>
            <a:r>
              <a:rPr sz="3200" b="1" spc="-40" dirty="0">
                <a:latin typeface="Times New Roman"/>
                <a:cs typeface="Times New Roman"/>
              </a:rPr>
              <a:t>o</a:t>
            </a:r>
            <a:r>
              <a:rPr sz="3200" b="1" spc="10" dirty="0">
                <a:latin typeface="Times New Roman"/>
                <a:cs typeface="Times New Roman"/>
              </a:rPr>
              <a:t>nclu</a:t>
            </a:r>
            <a:r>
              <a:rPr sz="3200" b="1" spc="30" dirty="0">
                <a:latin typeface="Times New Roman"/>
                <a:cs typeface="Times New Roman"/>
              </a:rPr>
              <a:t>s</a:t>
            </a:r>
            <a:r>
              <a:rPr sz="3200" b="1" spc="5" dirty="0">
                <a:latin typeface="Times New Roman"/>
                <a:cs typeface="Times New Roman"/>
              </a:rPr>
              <a:t>i</a:t>
            </a:r>
            <a:r>
              <a:rPr sz="3200" b="1" spc="-25" dirty="0">
                <a:latin typeface="Times New Roman"/>
                <a:cs typeface="Times New Roman"/>
              </a:rPr>
              <a:t>o</a:t>
            </a:r>
            <a:r>
              <a:rPr sz="3200" b="1" spc="15" dirty="0">
                <a:latin typeface="Times New Roman"/>
                <a:cs typeface="Times New Roman"/>
              </a:rPr>
              <a:t>n</a:t>
            </a:r>
            <a:endParaRPr sz="3200" dirty="0">
              <a:latin typeface="Times New Roman"/>
              <a:cs typeface="Times New Roman"/>
            </a:endParaRPr>
          </a:p>
        </p:txBody>
      </p:sp>
      <p:sp>
        <p:nvSpPr>
          <p:cNvPr id="3" name="object 3"/>
          <p:cNvSpPr txBox="1"/>
          <p:nvPr/>
        </p:nvSpPr>
        <p:spPr>
          <a:xfrm>
            <a:off x="762000" y="1676400"/>
            <a:ext cx="8077200" cy="3930563"/>
          </a:xfrm>
          <a:prstGeom prst="rect">
            <a:avLst/>
          </a:prstGeom>
        </p:spPr>
        <p:txBody>
          <a:bodyPr vert="horz" wrap="square" lIns="0" tIns="16510" rIns="0" bIns="0" rtlCol="0">
            <a:spAutoFit/>
          </a:bodyPr>
          <a:lstStyle/>
          <a:p>
            <a:pPr marL="297815" indent="-285750" algn="just">
              <a:lnSpc>
                <a:spcPct val="100000"/>
              </a:lnSpc>
              <a:spcBef>
                <a:spcPts val="130"/>
              </a:spcBef>
              <a:buFont typeface="Arial" panose="020B0604020202020204" pitchFamily="34" charset="0"/>
              <a:buChar char="•"/>
              <a:tabLst>
                <a:tab pos="355600" algn="l"/>
                <a:tab pos="356235" algn="l"/>
              </a:tabLst>
            </a:pPr>
            <a:r>
              <a:rPr lang="en-US" sz="2000" dirty="0" smtClean="0">
                <a:latin typeface="Times New Roman" pitchFamily="18" charset="0"/>
                <a:cs typeface="Times New Roman" pitchFamily="18" charset="0"/>
              </a:rPr>
              <a:t>This technique provides improved detection results compared to other object detection techniques such as SIFT, Shape context and Hog based approach.</a:t>
            </a:r>
          </a:p>
          <a:p>
            <a:pPr marL="297815" indent="-285750" algn="just">
              <a:lnSpc>
                <a:spcPct val="100000"/>
              </a:lnSpc>
              <a:spcBef>
                <a:spcPts val="130"/>
              </a:spcBef>
              <a:tabLst>
                <a:tab pos="355600" algn="l"/>
                <a:tab pos="356235" algn="l"/>
              </a:tabLst>
            </a:pPr>
            <a:endParaRPr lang="en-US" sz="2000" dirty="0">
              <a:latin typeface="Times New Roman" pitchFamily="18" charset="0"/>
              <a:cs typeface="Times New Roman" pitchFamily="18" charset="0"/>
            </a:endParaRPr>
          </a:p>
          <a:p>
            <a:pPr marL="297815" indent="-285750" algn="just">
              <a:lnSpc>
                <a:spcPct val="100000"/>
              </a:lnSpc>
              <a:spcBef>
                <a:spcPts val="130"/>
              </a:spcBef>
              <a:buFont typeface="Arial" panose="020B0604020202020204" pitchFamily="34" charset="0"/>
              <a:buChar char="•"/>
              <a:tabLst>
                <a:tab pos="355600" algn="l"/>
                <a:tab pos="356235" algn="l"/>
              </a:tabLst>
            </a:pPr>
            <a:r>
              <a:rPr lang="en-US" sz="2000" dirty="0" smtClean="0">
                <a:latin typeface="Times New Roman" pitchFamily="18" charset="0"/>
                <a:cs typeface="Times New Roman" pitchFamily="18" charset="0"/>
              </a:rPr>
              <a:t>Instead of training model from scratch we used learning of a pre trained model which saves time and computation power.</a:t>
            </a:r>
          </a:p>
          <a:p>
            <a:pPr marL="297815" indent="-285750" algn="just">
              <a:lnSpc>
                <a:spcPct val="100000"/>
              </a:lnSpc>
              <a:spcBef>
                <a:spcPts val="130"/>
              </a:spcBef>
              <a:buFont typeface="Arial" panose="020B0604020202020204" pitchFamily="34" charset="0"/>
              <a:buChar char="•"/>
              <a:tabLst>
                <a:tab pos="355600" algn="l"/>
                <a:tab pos="356235" algn="l"/>
              </a:tabLst>
            </a:pPr>
            <a:endParaRPr lang="en-US" sz="2000" dirty="0" smtClean="0">
              <a:latin typeface="Times New Roman" pitchFamily="18" charset="0"/>
              <a:cs typeface="Times New Roman" pitchFamily="18" charset="0"/>
            </a:endParaRPr>
          </a:p>
          <a:p>
            <a:pPr marL="297815" indent="-285750" algn="just">
              <a:lnSpc>
                <a:spcPct val="100000"/>
              </a:lnSpc>
              <a:spcBef>
                <a:spcPts val="130"/>
              </a:spcBef>
              <a:buFont typeface="Arial" panose="020B0604020202020204" pitchFamily="34" charset="0"/>
              <a:buChar char="•"/>
              <a:tabLst>
                <a:tab pos="355600" algn="l"/>
                <a:tab pos="356235" algn="l"/>
              </a:tabLst>
            </a:pPr>
            <a:r>
              <a:rPr lang="en-US" sz="2000" dirty="0" smtClean="0">
                <a:latin typeface="Times New Roman" pitchFamily="18" charset="0"/>
                <a:cs typeface="Times New Roman" pitchFamily="18" charset="0"/>
              </a:rPr>
              <a:t>This method can give good detection accuracy with small dataset.</a:t>
            </a:r>
          </a:p>
          <a:p>
            <a:pPr marL="297815" indent="-285750" algn="just">
              <a:lnSpc>
                <a:spcPct val="100000"/>
              </a:lnSpc>
              <a:spcBef>
                <a:spcPts val="130"/>
              </a:spcBef>
              <a:buFont typeface="Arial" panose="020B0604020202020204" pitchFamily="34" charset="0"/>
              <a:buChar char="•"/>
              <a:tabLst>
                <a:tab pos="355600" algn="l"/>
                <a:tab pos="356235" algn="l"/>
              </a:tabLst>
            </a:pPr>
            <a:endParaRPr lang="en-US" sz="2000" dirty="0" smtClean="0">
              <a:latin typeface="Times New Roman" pitchFamily="18" charset="0"/>
              <a:cs typeface="Times New Roman" pitchFamily="18" charset="0"/>
            </a:endParaRPr>
          </a:p>
          <a:p>
            <a:pPr marL="297815" indent="-285750" algn="just">
              <a:lnSpc>
                <a:spcPct val="100000"/>
              </a:lnSpc>
              <a:spcBef>
                <a:spcPts val="130"/>
              </a:spcBef>
              <a:buFont typeface="Arial" panose="020B0604020202020204" pitchFamily="34" charset="0"/>
              <a:buChar char="•"/>
              <a:tabLst>
                <a:tab pos="355600" algn="l"/>
                <a:tab pos="356235" algn="l"/>
              </a:tabLst>
            </a:pPr>
            <a:r>
              <a:rPr lang="en-US" sz="2000" dirty="0" smtClean="0">
                <a:latin typeface="Times New Roman" pitchFamily="18" charset="0"/>
                <a:cs typeface="Times New Roman" pitchFamily="18" charset="0"/>
              </a:rPr>
              <a:t>Required less time for training.  </a:t>
            </a:r>
          </a:p>
          <a:p>
            <a:pPr marL="297815" indent="-285750" algn="just">
              <a:lnSpc>
                <a:spcPct val="100000"/>
              </a:lnSpc>
              <a:spcBef>
                <a:spcPts val="130"/>
              </a:spcBef>
              <a:buFont typeface="Arial" panose="020B0604020202020204" pitchFamily="34" charset="0"/>
              <a:buChar char="•"/>
              <a:tabLst>
                <a:tab pos="355600" algn="l"/>
                <a:tab pos="356235" algn="l"/>
              </a:tabLst>
            </a:pPr>
            <a:endParaRPr lang="en-US" sz="2000" dirty="0" smtClean="0">
              <a:latin typeface="Times New Roman" pitchFamily="18" charset="0"/>
              <a:cs typeface="Times New Roman" pitchFamily="18" charset="0"/>
            </a:endParaRPr>
          </a:p>
          <a:p>
            <a:pPr marL="297815" indent="-285750" algn="just">
              <a:lnSpc>
                <a:spcPct val="100000"/>
              </a:lnSpc>
              <a:spcBef>
                <a:spcPts val="130"/>
              </a:spcBef>
              <a:buFont typeface="Arial" panose="020B0604020202020204" pitchFamily="34" charset="0"/>
              <a:buChar char="•"/>
              <a:tabLst>
                <a:tab pos="355600" algn="l"/>
                <a:tab pos="356235" algn="l"/>
              </a:tabLst>
            </a:pPr>
            <a:r>
              <a:rPr lang="en-US" sz="2000" dirty="0" smtClean="0">
                <a:latin typeface="Times New Roman" pitchFamily="18" charset="0"/>
                <a:cs typeface="Times New Roman" pitchFamily="18" charset="0"/>
              </a:rPr>
              <a:t>Can be trained using low computing devices.</a:t>
            </a:r>
            <a:endParaRPr lang="en-US" sz="2000" dirty="0">
              <a:latin typeface="Times New Roman" pitchFamily="18" charset="0"/>
              <a:cs typeface="Times New Roman" pitchFamily="18" charset="0"/>
            </a:endParaRPr>
          </a:p>
          <a:p>
            <a:pPr marL="12065">
              <a:lnSpc>
                <a:spcPct val="100000"/>
              </a:lnSpc>
              <a:spcBef>
                <a:spcPts val="130"/>
              </a:spcBef>
              <a:tabLst>
                <a:tab pos="355600" algn="l"/>
                <a:tab pos="356235" algn="l"/>
              </a:tabLst>
            </a:pPr>
            <a:endParaRPr lang="en-US" sz="1300" dirty="0">
              <a:latin typeface="Times New Roman"/>
              <a:cs typeface="Times New Roman"/>
            </a:endParaRPr>
          </a:p>
          <a:p>
            <a:pPr marL="12065">
              <a:lnSpc>
                <a:spcPct val="100000"/>
              </a:lnSpc>
              <a:spcBef>
                <a:spcPts val="130"/>
              </a:spcBef>
              <a:tabLst>
                <a:tab pos="355600" algn="l"/>
                <a:tab pos="356235" algn="l"/>
              </a:tabLst>
            </a:pPr>
            <a:endParaRPr lang="en-US" sz="1300" dirty="0">
              <a:latin typeface="Times New Roman"/>
              <a:cs typeface="Times New Roman"/>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xmlns="" id="{05207A75-A176-4CF2-892E-3FBA47DCB474}"/>
              </a:ext>
            </a:extLst>
          </p:cNvPr>
          <p:cNvSpPr txBox="1"/>
          <p:nvPr/>
        </p:nvSpPr>
        <p:spPr>
          <a:xfrm>
            <a:off x="609600" y="983458"/>
            <a:ext cx="7924800" cy="4455066"/>
          </a:xfrm>
          <a:prstGeom prst="rect">
            <a:avLst/>
          </a:prstGeom>
          <a:noFill/>
        </p:spPr>
        <p:txBody>
          <a:bodyPr wrap="square">
            <a:spAutoFit/>
          </a:bodyPr>
          <a:lstStyle/>
          <a:p>
            <a:pPr marL="12065">
              <a:lnSpc>
                <a:spcPct val="100000"/>
              </a:lnSpc>
              <a:spcBef>
                <a:spcPts val="130"/>
              </a:spcBef>
              <a:tabLst>
                <a:tab pos="355600" algn="l"/>
                <a:tab pos="356235" algn="l"/>
              </a:tabLst>
            </a:pPr>
            <a:r>
              <a:rPr lang="en-US" sz="2800" b="1" dirty="0">
                <a:latin typeface="Times New Roman" panose="02020603050405020304" pitchFamily="18" charset="0"/>
                <a:cs typeface="Times New Roman" panose="02020603050405020304" pitchFamily="18" charset="0"/>
              </a:rPr>
              <a:t>FUTURE </a:t>
            </a:r>
            <a:r>
              <a:rPr lang="en-US" sz="2800" b="1" dirty="0" smtClean="0">
                <a:latin typeface="Times New Roman" panose="02020603050405020304" pitchFamily="18" charset="0"/>
                <a:cs typeface="Times New Roman" panose="02020603050405020304" pitchFamily="18" charset="0"/>
              </a:rPr>
              <a:t>SCOPE</a:t>
            </a:r>
          </a:p>
          <a:p>
            <a:pPr marL="12065">
              <a:lnSpc>
                <a:spcPct val="100000"/>
              </a:lnSpc>
              <a:spcBef>
                <a:spcPts val="130"/>
              </a:spcBef>
              <a:tabLst>
                <a:tab pos="355600" algn="l"/>
                <a:tab pos="356235" algn="l"/>
              </a:tabLst>
            </a:pPr>
            <a:endParaRPr lang="en-US" sz="2800" b="1" dirty="0">
              <a:latin typeface="Times New Roman" panose="02020603050405020304" pitchFamily="18" charset="0"/>
              <a:cs typeface="Times New Roman" panose="02020603050405020304" pitchFamily="18" charset="0"/>
            </a:endParaRPr>
          </a:p>
          <a:p>
            <a:pPr marL="12065">
              <a:lnSpc>
                <a:spcPct val="100000"/>
              </a:lnSpc>
              <a:spcBef>
                <a:spcPts val="130"/>
              </a:spcBef>
              <a:buFont typeface="Arial" pitchFamily="34" charset="0"/>
              <a:buChar char="•"/>
              <a:tabLst>
                <a:tab pos="355600" algn="l"/>
                <a:tab pos="356235" algn="l"/>
              </a:tabLst>
            </a:pPr>
            <a:r>
              <a:rPr lang="en-US" sz="2000" dirty="0" smtClean="0">
                <a:latin typeface="Times New Roman" panose="02020603050405020304" pitchFamily="18" charset="0"/>
                <a:cs typeface="Times New Roman" panose="02020603050405020304" pitchFamily="18" charset="0"/>
              </a:rPr>
              <a:t>Accuracy of Extended Yolov3 model can be improved by improving the dataset used for model training and increasing the training time.</a:t>
            </a:r>
          </a:p>
          <a:p>
            <a:pPr marL="12065">
              <a:lnSpc>
                <a:spcPct val="100000"/>
              </a:lnSpc>
              <a:spcBef>
                <a:spcPts val="130"/>
              </a:spcBef>
              <a:buFont typeface="Arial" pitchFamily="34" charset="0"/>
              <a:buChar char="•"/>
              <a:tabLst>
                <a:tab pos="355600" algn="l"/>
                <a:tab pos="356235" algn="l"/>
              </a:tabLst>
            </a:pPr>
            <a:endParaRPr lang="en-US" sz="2000" dirty="0" smtClean="0">
              <a:latin typeface="Times New Roman" panose="02020603050405020304" pitchFamily="18" charset="0"/>
              <a:cs typeface="Times New Roman" panose="02020603050405020304" pitchFamily="18" charset="0"/>
            </a:endParaRPr>
          </a:p>
          <a:p>
            <a:pPr marL="12065">
              <a:lnSpc>
                <a:spcPct val="100000"/>
              </a:lnSpc>
              <a:spcBef>
                <a:spcPts val="130"/>
              </a:spcBef>
              <a:buFont typeface="Arial" pitchFamily="34" charset="0"/>
              <a:buChar char="•"/>
              <a:tabLst>
                <a:tab pos="355600" algn="l"/>
                <a:tab pos="356235" algn="l"/>
              </a:tabLst>
            </a:pPr>
            <a:r>
              <a:rPr lang="en-US" sz="2000" dirty="0" smtClean="0">
                <a:latin typeface="Times New Roman" panose="02020603050405020304" pitchFamily="18" charset="0"/>
                <a:cs typeface="Times New Roman" panose="02020603050405020304" pitchFamily="18" charset="0"/>
              </a:rPr>
              <a:t>Used in traffic management systems. </a:t>
            </a:r>
          </a:p>
          <a:p>
            <a:pPr marL="12065">
              <a:lnSpc>
                <a:spcPct val="100000"/>
              </a:lnSpc>
              <a:spcBef>
                <a:spcPts val="130"/>
              </a:spcBef>
              <a:buFont typeface="Arial" pitchFamily="34" charset="0"/>
              <a:buChar char="•"/>
              <a:tabLst>
                <a:tab pos="355600" algn="l"/>
                <a:tab pos="356235" algn="l"/>
              </a:tabLst>
            </a:pPr>
            <a:endParaRPr lang="en-US" sz="2000" dirty="0" smtClean="0">
              <a:latin typeface="Times New Roman" panose="02020603050405020304" pitchFamily="18" charset="0"/>
              <a:cs typeface="Times New Roman" panose="02020603050405020304" pitchFamily="18" charset="0"/>
            </a:endParaRPr>
          </a:p>
          <a:p>
            <a:pPr marL="12065">
              <a:lnSpc>
                <a:spcPct val="100000"/>
              </a:lnSpc>
              <a:spcBef>
                <a:spcPts val="130"/>
              </a:spcBef>
              <a:buFont typeface="Arial" pitchFamily="34" charset="0"/>
              <a:buChar char="•"/>
              <a:tabLst>
                <a:tab pos="355600" algn="l"/>
                <a:tab pos="356235" algn="l"/>
              </a:tabLst>
            </a:pPr>
            <a:r>
              <a:rPr lang="en-US" sz="2000" dirty="0" smtClean="0">
                <a:latin typeface="Times New Roman" panose="02020603050405020304" pitchFamily="18" charset="0"/>
                <a:cs typeface="Times New Roman" panose="02020603050405020304" pitchFamily="18" charset="0"/>
              </a:rPr>
              <a:t>Implement and use this model in real life like car driving, surveillance system, robotics etc.</a:t>
            </a:r>
          </a:p>
          <a:p>
            <a:pPr marL="12065">
              <a:lnSpc>
                <a:spcPct val="100000"/>
              </a:lnSpc>
              <a:spcBef>
                <a:spcPts val="130"/>
              </a:spcBef>
              <a:buFont typeface="Arial" pitchFamily="34" charset="0"/>
              <a:buChar char="•"/>
              <a:tabLst>
                <a:tab pos="355600" algn="l"/>
                <a:tab pos="356235" algn="l"/>
              </a:tabLst>
            </a:pPr>
            <a:endParaRPr lang="en-US" sz="2000" dirty="0" smtClean="0">
              <a:latin typeface="Times New Roman" panose="02020603050405020304" pitchFamily="18" charset="0"/>
              <a:cs typeface="Times New Roman" panose="02020603050405020304" pitchFamily="18" charset="0"/>
            </a:endParaRPr>
          </a:p>
          <a:p>
            <a:pPr marL="12065" algn="just">
              <a:lnSpc>
                <a:spcPct val="100000"/>
              </a:lnSpc>
              <a:spcBef>
                <a:spcPts val="130"/>
              </a:spcBef>
              <a:buFont typeface="Arial" pitchFamily="34" charset="0"/>
              <a:buChar char="•"/>
              <a:tabLst>
                <a:tab pos="355600" algn="l"/>
                <a:tab pos="356235" algn="l"/>
              </a:tabLst>
            </a:pPr>
            <a:r>
              <a:rPr lang="en-US" sz="2000" dirty="0" smtClean="0">
                <a:latin typeface="Times New Roman" panose="02020603050405020304" pitchFamily="18" charset="0"/>
                <a:cs typeface="Times New Roman" panose="02020603050405020304" pitchFamily="18" charset="0"/>
              </a:rPr>
              <a:t>For Night time visual tracking, night vision mode should be available as an inbuilt feature in the CCTV camera.</a:t>
            </a:r>
          </a:p>
          <a:p>
            <a:pPr marL="12065">
              <a:lnSpc>
                <a:spcPct val="100000"/>
              </a:lnSpc>
              <a:spcBef>
                <a:spcPts val="130"/>
              </a:spcBef>
              <a:buFont typeface="Arial" pitchFamily="34" charset="0"/>
              <a:buChar char="•"/>
              <a:tabLst>
                <a:tab pos="355600" algn="l"/>
                <a:tab pos="356235" algn="l"/>
              </a:tabLst>
            </a:pP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xmlns="" val="199343771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79437" y="313553"/>
            <a:ext cx="7954963" cy="509114"/>
          </a:xfrm>
          <a:prstGeom prst="rect">
            <a:avLst/>
          </a:prstGeom>
        </p:spPr>
        <p:txBody>
          <a:bodyPr vert="horz" wrap="square" lIns="0" tIns="16510" rIns="0" bIns="0" rtlCol="0">
            <a:spAutoFit/>
          </a:bodyPr>
          <a:lstStyle/>
          <a:p>
            <a:pPr marL="12700">
              <a:lnSpc>
                <a:spcPct val="100000"/>
              </a:lnSpc>
              <a:spcBef>
                <a:spcPts val="130"/>
              </a:spcBef>
            </a:pPr>
            <a:r>
              <a:rPr sz="3200" b="1" spc="20" dirty="0">
                <a:latin typeface="Times New Roman"/>
                <a:cs typeface="Times New Roman"/>
              </a:rPr>
              <a:t>R</a:t>
            </a:r>
            <a:r>
              <a:rPr sz="3200" b="1" dirty="0">
                <a:latin typeface="Times New Roman"/>
                <a:cs typeface="Times New Roman"/>
              </a:rPr>
              <a:t>e</a:t>
            </a:r>
            <a:r>
              <a:rPr sz="3200" b="1" spc="-95" dirty="0">
                <a:latin typeface="Times New Roman"/>
                <a:cs typeface="Times New Roman"/>
              </a:rPr>
              <a:t>f</a:t>
            </a:r>
            <a:r>
              <a:rPr sz="3200" b="1" spc="10" dirty="0">
                <a:latin typeface="Times New Roman"/>
                <a:cs typeface="Times New Roman"/>
              </a:rPr>
              <a:t>e</a:t>
            </a:r>
            <a:r>
              <a:rPr sz="3200" b="1" spc="-80" dirty="0">
                <a:latin typeface="Times New Roman"/>
                <a:cs typeface="Times New Roman"/>
              </a:rPr>
              <a:t>r</a:t>
            </a:r>
            <a:r>
              <a:rPr sz="3200" b="1" spc="10" dirty="0">
                <a:latin typeface="Times New Roman"/>
                <a:cs typeface="Times New Roman"/>
              </a:rPr>
              <a:t>enc</a:t>
            </a:r>
            <a:r>
              <a:rPr sz="3200" b="1" spc="-5" dirty="0">
                <a:latin typeface="Times New Roman"/>
                <a:cs typeface="Times New Roman"/>
              </a:rPr>
              <a:t>e</a:t>
            </a:r>
            <a:r>
              <a:rPr sz="3200" b="1" spc="10" dirty="0">
                <a:latin typeface="Times New Roman"/>
                <a:cs typeface="Times New Roman"/>
              </a:rPr>
              <a:t>s</a:t>
            </a:r>
            <a:endParaRPr sz="3200" dirty="0">
              <a:latin typeface="Times New Roman"/>
              <a:cs typeface="Times New Roman"/>
            </a:endParaRPr>
          </a:p>
        </p:txBody>
      </p:sp>
      <p:sp>
        <p:nvSpPr>
          <p:cNvPr id="3" name="object 3"/>
          <p:cNvSpPr txBox="1"/>
          <p:nvPr/>
        </p:nvSpPr>
        <p:spPr>
          <a:xfrm>
            <a:off x="304800" y="914401"/>
            <a:ext cx="8610600" cy="6154249"/>
          </a:xfrm>
          <a:prstGeom prst="rect">
            <a:avLst/>
          </a:prstGeom>
        </p:spPr>
        <p:txBody>
          <a:bodyPr vert="horz" wrap="square" lIns="0" tIns="16510" rIns="0" bIns="0" rtlCol="0">
            <a:spAutoFit/>
          </a:bodyPr>
          <a:lstStyle/>
          <a:p>
            <a:pPr lvl="0"/>
            <a:r>
              <a:rPr lang="en-US" sz="1200" dirty="0" smtClean="0"/>
              <a:t>[1]  </a:t>
            </a:r>
            <a:r>
              <a:rPr lang="en-US" sz="1200" b="1" dirty="0" smtClean="0"/>
              <a:t>Lowe, David G</a:t>
            </a:r>
            <a:r>
              <a:rPr lang="en-US" sz="1200" dirty="0" smtClean="0"/>
              <a:t>. "Object recognition from local scale-invariant features."</a:t>
            </a:r>
            <a:r>
              <a:rPr lang="en-US" sz="1200" i="1" dirty="0" smtClean="0"/>
              <a:t>Proceedings of the seventh IEEE international       conference on computer vision</a:t>
            </a:r>
            <a:r>
              <a:rPr lang="en-US" sz="1200" dirty="0" smtClean="0"/>
              <a:t>. Vol. 2.Ieee, 1999</a:t>
            </a:r>
          </a:p>
          <a:p>
            <a:pPr lvl="0"/>
            <a:endParaRPr lang="en-US" sz="1200" dirty="0" smtClean="0"/>
          </a:p>
          <a:p>
            <a:pPr lvl="0"/>
            <a:r>
              <a:rPr lang="en-US" sz="1200" dirty="0" smtClean="0"/>
              <a:t>[2]  </a:t>
            </a:r>
            <a:r>
              <a:rPr lang="en-US" sz="1200" b="1" dirty="0" smtClean="0"/>
              <a:t>Belongie, Serge, Jitendra Malik, and Jan Puzicha</a:t>
            </a:r>
            <a:r>
              <a:rPr lang="en-US" sz="1200" dirty="0" smtClean="0"/>
              <a:t>. "Shape matching and object recognition using shape contexts." </a:t>
            </a:r>
            <a:r>
              <a:rPr lang="en-US" sz="1200" i="1" dirty="0" smtClean="0"/>
              <a:t>IEEE transactions on pattern analysis and machine intelligence </a:t>
            </a:r>
            <a:r>
              <a:rPr lang="en-US" sz="1200" dirty="0" smtClean="0"/>
              <a:t>24.4 (2002): 509-522.</a:t>
            </a:r>
          </a:p>
          <a:p>
            <a:pPr lvl="0"/>
            <a:endParaRPr lang="en-US" sz="1200" dirty="0" smtClean="0"/>
          </a:p>
          <a:p>
            <a:pPr marL="285750" lvl="0" indent="-285750"/>
            <a:r>
              <a:rPr lang="en-US" sz="1200" dirty="0" smtClean="0"/>
              <a:t>[3]  </a:t>
            </a:r>
            <a:r>
              <a:rPr lang="en-US" sz="1200" b="1" dirty="0" err="1" smtClean="0"/>
              <a:t>Dalal</a:t>
            </a:r>
            <a:r>
              <a:rPr lang="en-US" sz="1200" b="1" dirty="0" smtClean="0"/>
              <a:t>, </a:t>
            </a:r>
            <a:r>
              <a:rPr lang="en-US" sz="1200" b="1" dirty="0" err="1" smtClean="0"/>
              <a:t>Navneet</a:t>
            </a:r>
            <a:r>
              <a:rPr lang="en-US" sz="1200" b="1" dirty="0" smtClean="0"/>
              <a:t>, and Bill </a:t>
            </a:r>
            <a:r>
              <a:rPr lang="en-US" sz="1200" b="1" dirty="0" err="1" smtClean="0"/>
              <a:t>Triggs</a:t>
            </a:r>
            <a:r>
              <a:rPr lang="en-US" sz="1200" dirty="0" smtClean="0"/>
              <a:t>. "Histograms of oriented gradients for human detection." </a:t>
            </a:r>
            <a:r>
              <a:rPr lang="en-US" sz="1200" i="1" dirty="0" smtClean="0"/>
              <a:t>2005 IEEE computer society conference on computer vision and pattern recognition (CVPR'05)</a:t>
            </a:r>
            <a:r>
              <a:rPr lang="en-US" sz="1200" dirty="0" smtClean="0"/>
              <a:t>. Vol. 1. </a:t>
            </a:r>
            <a:r>
              <a:rPr lang="en-US" sz="1200" dirty="0" err="1" smtClean="0"/>
              <a:t>Ieee</a:t>
            </a:r>
            <a:r>
              <a:rPr lang="en-US" sz="1200" dirty="0" smtClean="0"/>
              <a:t>, 2005.</a:t>
            </a:r>
          </a:p>
          <a:p>
            <a:pPr marL="285750" lvl="0" indent="-285750"/>
            <a:endParaRPr lang="en-US" sz="1200" dirty="0" smtClean="0"/>
          </a:p>
          <a:p>
            <a:pPr lvl="0"/>
            <a:r>
              <a:rPr lang="en-US" sz="1200" dirty="0" smtClean="0"/>
              <a:t>[4]  </a:t>
            </a:r>
            <a:r>
              <a:rPr lang="en-US" sz="1200" b="1" dirty="0" err="1" smtClean="0"/>
              <a:t>Redmon</a:t>
            </a:r>
            <a:r>
              <a:rPr lang="en-US" sz="1200" b="1" dirty="0" smtClean="0"/>
              <a:t>, Joseph, et al</a:t>
            </a:r>
            <a:r>
              <a:rPr lang="en-US" sz="1200" dirty="0" smtClean="0"/>
              <a:t>. "You only look once: Unified, real-time object detection."</a:t>
            </a:r>
            <a:r>
              <a:rPr lang="en-US" sz="1200" i="1" dirty="0" smtClean="0"/>
              <a:t>Proceedings of the IEEE conference on computer vision and pattern recognition</a:t>
            </a:r>
            <a:r>
              <a:rPr lang="en-US" sz="1200" dirty="0" smtClean="0"/>
              <a:t>. 2016.</a:t>
            </a:r>
          </a:p>
          <a:p>
            <a:pPr lvl="0"/>
            <a:endParaRPr lang="en-US" sz="1200" dirty="0" smtClean="0"/>
          </a:p>
          <a:p>
            <a:pPr marL="285750" lvl="0" indent="-285750"/>
            <a:r>
              <a:rPr lang="en-US" sz="1200" dirty="0" smtClean="0"/>
              <a:t>[5]  </a:t>
            </a:r>
            <a:r>
              <a:rPr lang="en-US" sz="1200" b="1" dirty="0" err="1" smtClean="0"/>
              <a:t>Murugan</a:t>
            </a:r>
            <a:r>
              <a:rPr lang="en-US" sz="1200" b="1" dirty="0" smtClean="0"/>
              <a:t>, V., V. R. </a:t>
            </a:r>
            <a:r>
              <a:rPr lang="en-US" sz="1200" b="1" dirty="0" err="1" smtClean="0"/>
              <a:t>Vijaykumar</a:t>
            </a:r>
            <a:r>
              <a:rPr lang="en-US" sz="1200" b="1" dirty="0" smtClean="0"/>
              <a:t>, and A. </a:t>
            </a:r>
            <a:r>
              <a:rPr lang="en-US" sz="1200" b="1" dirty="0" err="1" smtClean="0"/>
              <a:t>Nidhila</a:t>
            </a:r>
            <a:r>
              <a:rPr lang="en-US" sz="1200" dirty="0" smtClean="0"/>
              <a:t>. "A deep learning RCNN approach for vehicle recognition in traffic surveillance system." </a:t>
            </a:r>
            <a:r>
              <a:rPr lang="en-US" sz="1200" i="1" dirty="0" smtClean="0"/>
              <a:t>2019 International Conference on Communication and Signal Processing (ICCSP)</a:t>
            </a:r>
            <a:r>
              <a:rPr lang="en-US" sz="1200" dirty="0" smtClean="0"/>
              <a:t>. IEEE, 2019.</a:t>
            </a:r>
          </a:p>
          <a:p>
            <a:pPr marL="285750" lvl="0" indent="-285750"/>
            <a:endParaRPr lang="en-US" sz="1200" dirty="0" smtClean="0"/>
          </a:p>
          <a:p>
            <a:pPr marL="285750" lvl="0" indent="-285750"/>
            <a:r>
              <a:rPr lang="en-US" sz="1200" dirty="0" smtClean="0"/>
              <a:t>[6]  </a:t>
            </a:r>
            <a:r>
              <a:rPr lang="en-US" sz="1200" b="1" dirty="0" smtClean="0"/>
              <a:t>Jin, Ying-</a:t>
            </a:r>
            <a:r>
              <a:rPr lang="en-US" sz="1200" b="1" dirty="0" err="1" smtClean="0"/>
              <a:t>Hui</a:t>
            </a:r>
            <a:r>
              <a:rPr lang="en-US" sz="1200" b="1" dirty="0" smtClean="0"/>
              <a:t>, et al</a:t>
            </a:r>
            <a:r>
              <a:rPr lang="en-US" sz="1200" dirty="0" smtClean="0"/>
              <a:t>. "Chemoprophylaxis, diagnosis, treatments, and discharge management of COVID-19: An evidence-based clinical practice guideline (updated version)." </a:t>
            </a:r>
            <a:r>
              <a:rPr lang="en-US" sz="1200" i="1" dirty="0" smtClean="0"/>
              <a:t>Military Medical Research </a:t>
            </a:r>
            <a:r>
              <a:rPr lang="en-US" sz="1200" dirty="0" smtClean="0"/>
              <a:t>7.1 (2020): 1-33.</a:t>
            </a:r>
          </a:p>
          <a:p>
            <a:pPr marL="285750" lvl="0" indent="-285750"/>
            <a:endParaRPr lang="en-US" sz="1200" dirty="0" smtClean="0"/>
          </a:p>
          <a:p>
            <a:pPr lvl="0"/>
            <a:r>
              <a:rPr lang="en-US" sz="1200" dirty="0" smtClean="0">
                <a:cs typeface="Times New Roman" pitchFamily="18" charset="0"/>
              </a:rPr>
              <a:t>[7]  </a:t>
            </a:r>
            <a:r>
              <a:rPr lang="en-US" sz="1200" b="1" dirty="0" err="1" smtClean="0"/>
              <a:t>Htet</a:t>
            </a:r>
            <a:r>
              <a:rPr lang="en-US" sz="1200" b="1" dirty="0" smtClean="0"/>
              <a:t>, </a:t>
            </a:r>
            <a:r>
              <a:rPr lang="en-US" sz="1200" b="1" dirty="0" err="1" smtClean="0"/>
              <a:t>Khaing</a:t>
            </a:r>
            <a:r>
              <a:rPr lang="en-US" sz="1200" b="1" dirty="0" smtClean="0"/>
              <a:t> </a:t>
            </a:r>
            <a:r>
              <a:rPr lang="en-US" sz="1200" b="1" dirty="0" err="1" smtClean="0"/>
              <a:t>Suu</a:t>
            </a:r>
            <a:r>
              <a:rPr lang="en-US" sz="1200" b="1" dirty="0" smtClean="0"/>
              <a:t>, and </a:t>
            </a:r>
            <a:r>
              <a:rPr lang="en-US" sz="1200" b="1" dirty="0" err="1" smtClean="0"/>
              <a:t>Myint</a:t>
            </a:r>
            <a:r>
              <a:rPr lang="en-US" sz="1200" b="1" dirty="0" smtClean="0"/>
              <a:t> </a:t>
            </a:r>
            <a:r>
              <a:rPr lang="en-US" sz="1200" b="1" dirty="0" err="1" smtClean="0"/>
              <a:t>Myint</a:t>
            </a:r>
            <a:r>
              <a:rPr lang="en-US" sz="1200" b="1" dirty="0" smtClean="0"/>
              <a:t> </a:t>
            </a:r>
            <a:r>
              <a:rPr lang="en-US" sz="1200" b="1" dirty="0" err="1" smtClean="0"/>
              <a:t>Sein</a:t>
            </a:r>
            <a:r>
              <a:rPr lang="en-US" sz="1200" dirty="0" smtClean="0"/>
              <a:t>. "Market Intelligence Analysis on Age Estimation and Gender Classification on Events with deep learning </a:t>
            </a:r>
            <a:r>
              <a:rPr lang="en-US" sz="1200" dirty="0" err="1" smtClean="0"/>
              <a:t>hyperparameters</a:t>
            </a:r>
            <a:r>
              <a:rPr lang="en-US" sz="1200" dirty="0" smtClean="0"/>
              <a:t> optimization and SDN Controllers." </a:t>
            </a:r>
            <a:r>
              <a:rPr lang="en-US" sz="1200" i="1" dirty="0" smtClean="0"/>
              <a:t>2020 IEEE Conference on Computer Applications (ICCA)</a:t>
            </a:r>
            <a:r>
              <a:rPr lang="en-US" sz="1200" dirty="0" smtClean="0"/>
              <a:t>. IEEE, 2020.</a:t>
            </a:r>
          </a:p>
          <a:p>
            <a:pPr lvl="0"/>
            <a:endParaRPr lang="en-US" sz="1200" dirty="0" smtClean="0"/>
          </a:p>
          <a:p>
            <a:r>
              <a:rPr lang="en-US" sz="1200" dirty="0" smtClean="0"/>
              <a:t> [8]  </a:t>
            </a:r>
            <a:r>
              <a:rPr lang="en-US" sz="1200" b="1" dirty="0" smtClean="0"/>
              <a:t>Wang, </a:t>
            </a:r>
            <a:r>
              <a:rPr lang="en-US" sz="1200" b="1" dirty="0" err="1" smtClean="0"/>
              <a:t>Jintao</a:t>
            </a:r>
            <a:r>
              <a:rPr lang="en-US" sz="1200" b="1" dirty="0" smtClean="0"/>
              <a:t>, </a:t>
            </a:r>
            <a:r>
              <a:rPr lang="en-US" sz="1200" b="1" dirty="0" err="1" smtClean="0"/>
              <a:t>Wen</a:t>
            </a:r>
            <a:r>
              <a:rPr lang="en-US" sz="1200" b="1" dirty="0" smtClean="0"/>
              <a:t> Xiao, and </a:t>
            </a:r>
            <a:r>
              <a:rPr lang="en-US" sz="1200" b="1" dirty="0" err="1" smtClean="0"/>
              <a:t>Tianwei</a:t>
            </a:r>
            <a:r>
              <a:rPr lang="en-US" sz="1200" b="1" dirty="0" smtClean="0"/>
              <a:t> Ni</a:t>
            </a:r>
            <a:r>
              <a:rPr lang="en-US" sz="1200" dirty="0" smtClean="0"/>
              <a:t>. "Efficient object detection method based on improved YOLOv3 network for remote sensing images." </a:t>
            </a:r>
            <a:r>
              <a:rPr lang="en-US" sz="1200" i="1" dirty="0" smtClean="0"/>
              <a:t>2020 3rd International Conference on Artificial Intelligence and Big Data (ICAIBD)</a:t>
            </a:r>
            <a:r>
              <a:rPr lang="en-US" sz="1200" dirty="0" smtClean="0"/>
              <a:t>. IEEE, 2020.</a:t>
            </a:r>
          </a:p>
          <a:p>
            <a:endParaRPr lang="en-US" sz="1200" dirty="0" smtClean="0"/>
          </a:p>
          <a:p>
            <a:pPr lvl="0"/>
            <a:r>
              <a:rPr lang="en-US" sz="1200" dirty="0" smtClean="0"/>
              <a:t>[10] </a:t>
            </a:r>
            <a:r>
              <a:rPr lang="en-US" sz="1200" b="1" dirty="0" smtClean="0"/>
              <a:t>Roy, </a:t>
            </a:r>
            <a:r>
              <a:rPr lang="en-US" sz="1200" b="1" dirty="0" err="1" smtClean="0"/>
              <a:t>Shuvendu</a:t>
            </a:r>
            <a:r>
              <a:rPr lang="en-US" sz="1200" b="1" dirty="0" smtClean="0"/>
              <a:t>, and </a:t>
            </a:r>
            <a:r>
              <a:rPr lang="en-US" sz="1200" b="1" dirty="0" err="1" smtClean="0"/>
              <a:t>Md</a:t>
            </a:r>
            <a:r>
              <a:rPr lang="en-US" sz="1200" b="1" dirty="0" smtClean="0"/>
              <a:t> </a:t>
            </a:r>
            <a:r>
              <a:rPr lang="en-US" sz="1200" b="1" dirty="0" err="1" smtClean="0"/>
              <a:t>Sakif</a:t>
            </a:r>
            <a:r>
              <a:rPr lang="en-US" sz="1200" b="1" dirty="0" smtClean="0"/>
              <a:t> </a:t>
            </a:r>
            <a:r>
              <a:rPr lang="en-US" sz="1200" b="1" dirty="0" err="1" smtClean="0"/>
              <a:t>Rahman</a:t>
            </a:r>
            <a:r>
              <a:rPr lang="en-US" sz="1200" dirty="0" smtClean="0"/>
              <a:t>. "Emergency vehicle detection on heavy traffic road from </a:t>
            </a:r>
            <a:r>
              <a:rPr lang="en-US" sz="1200" dirty="0" err="1" smtClean="0"/>
              <a:t>cctv</a:t>
            </a:r>
            <a:r>
              <a:rPr lang="en-US" sz="1200" dirty="0" smtClean="0"/>
              <a:t> footage using deep </a:t>
            </a:r>
            <a:r>
              <a:rPr lang="en-US" sz="1200" dirty="0" err="1" smtClean="0"/>
              <a:t>convolutional</a:t>
            </a:r>
            <a:r>
              <a:rPr lang="en-US" sz="1200" dirty="0" smtClean="0"/>
              <a:t> neural network." </a:t>
            </a:r>
            <a:r>
              <a:rPr lang="en-US" sz="1200" i="1" dirty="0" smtClean="0"/>
              <a:t>2019 International Conference on Electrical, Computer and Communication Engineering (ECCE)</a:t>
            </a:r>
            <a:r>
              <a:rPr lang="en-US" sz="1200" dirty="0" smtClean="0"/>
              <a:t>. IEEE, 2019.</a:t>
            </a:r>
          </a:p>
          <a:p>
            <a:endParaRPr lang="en-US" sz="1200" dirty="0" smtClean="0"/>
          </a:p>
          <a:p>
            <a:endParaRPr lang="en-IN" sz="1800" b="1" dirty="0">
              <a:effectLst/>
              <a:latin typeface="Times New Roman" panose="02020603050405020304" pitchFamily="18" charset="0"/>
              <a:ea typeface="Times New Roman" panose="02020603050405020304" pitchFamily="18" charset="0"/>
            </a:endParaRPr>
          </a:p>
          <a:p>
            <a:pPr marL="355600" indent="-343535">
              <a:lnSpc>
                <a:spcPct val="100000"/>
              </a:lnSpc>
              <a:spcBef>
                <a:spcPts val="130"/>
              </a:spcBef>
              <a:buFont typeface="Arial"/>
              <a:buChar char="•"/>
              <a:tabLst>
                <a:tab pos="355600" algn="l"/>
                <a:tab pos="356235" algn="l"/>
              </a:tabLst>
            </a:pPr>
            <a:endParaRPr sz="3200" dirty="0">
              <a:latin typeface="Times New Roman"/>
              <a:cs typeface="Times New Roman"/>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81000" y="770989"/>
            <a:ext cx="8305800" cy="509114"/>
          </a:xfrm>
          <a:prstGeom prst="rect">
            <a:avLst/>
          </a:prstGeom>
        </p:spPr>
        <p:txBody>
          <a:bodyPr vert="horz" wrap="square" lIns="0" tIns="16510" rIns="0" bIns="0" rtlCol="0">
            <a:spAutoFit/>
          </a:bodyPr>
          <a:lstStyle/>
          <a:p>
            <a:pPr marL="12700" algn="ctr">
              <a:lnSpc>
                <a:spcPct val="100000"/>
              </a:lnSpc>
              <a:spcBef>
                <a:spcPts val="130"/>
              </a:spcBef>
            </a:pPr>
            <a:r>
              <a:rPr sz="3200" b="1" spc="-5" dirty="0" smtClean="0">
                <a:latin typeface="Times New Roman"/>
                <a:cs typeface="Times New Roman"/>
              </a:rPr>
              <a:t>Introduction</a:t>
            </a:r>
            <a:endParaRPr sz="3200" dirty="0">
              <a:latin typeface="Times New Roman"/>
              <a:cs typeface="Times New Roman"/>
            </a:endParaRPr>
          </a:p>
        </p:txBody>
      </p:sp>
      <p:sp>
        <p:nvSpPr>
          <p:cNvPr id="3" name="object 3"/>
          <p:cNvSpPr txBox="1"/>
          <p:nvPr/>
        </p:nvSpPr>
        <p:spPr>
          <a:xfrm>
            <a:off x="533400" y="1981200"/>
            <a:ext cx="7845425" cy="4269117"/>
          </a:xfrm>
          <a:prstGeom prst="rect">
            <a:avLst/>
          </a:prstGeom>
        </p:spPr>
        <p:txBody>
          <a:bodyPr vert="horz" wrap="square" lIns="0" tIns="16510" rIns="0" bIns="0" rtlCol="0">
            <a:spAutoFit/>
          </a:bodyPr>
          <a:lstStyle/>
          <a:p>
            <a:pPr marL="355600" indent="-343535">
              <a:lnSpc>
                <a:spcPct val="100000"/>
              </a:lnSpc>
              <a:spcBef>
                <a:spcPts val="130"/>
              </a:spcBef>
              <a:buFont typeface="Arial"/>
              <a:buChar char="•"/>
              <a:tabLst>
                <a:tab pos="355600" algn="l"/>
                <a:tab pos="356235" algn="l"/>
              </a:tabLst>
            </a:pPr>
            <a:r>
              <a:rPr lang="en-US" sz="2000" b="1" dirty="0" smtClean="0">
                <a:latin typeface="Times New Roman" pitchFamily="18" charset="0"/>
                <a:cs typeface="Times New Roman" pitchFamily="18" charset="0"/>
              </a:rPr>
              <a:t>Our project is to build a real time object detector based on deep learning.</a:t>
            </a:r>
          </a:p>
          <a:p>
            <a:pPr marL="355600" indent="-343535">
              <a:lnSpc>
                <a:spcPct val="100000"/>
              </a:lnSpc>
              <a:spcBef>
                <a:spcPts val="130"/>
              </a:spcBef>
              <a:tabLst>
                <a:tab pos="355600" algn="l"/>
                <a:tab pos="356235" algn="l"/>
              </a:tabLst>
            </a:pPr>
            <a:endParaRPr lang="en-US" sz="2000" b="1" dirty="0" smtClean="0">
              <a:latin typeface="Times New Roman" pitchFamily="18" charset="0"/>
              <a:cs typeface="Times New Roman" pitchFamily="18" charset="0"/>
            </a:endParaRPr>
          </a:p>
          <a:p>
            <a:pPr marL="355600" indent="-343535">
              <a:lnSpc>
                <a:spcPct val="100000"/>
              </a:lnSpc>
              <a:spcBef>
                <a:spcPts val="130"/>
              </a:spcBef>
              <a:buFont typeface="Arial"/>
              <a:buChar char="•"/>
              <a:tabLst>
                <a:tab pos="355600" algn="l"/>
                <a:tab pos="356235" algn="l"/>
              </a:tabLst>
            </a:pPr>
            <a:r>
              <a:rPr lang="en-US" sz="2000" b="1" dirty="0" smtClean="0">
                <a:latin typeface="Times New Roman" pitchFamily="18" charset="0"/>
                <a:cs typeface="Times New Roman" pitchFamily="18" charset="0"/>
              </a:rPr>
              <a:t>Object Detection allow us to identify and locate objects in a video or image. </a:t>
            </a:r>
          </a:p>
          <a:p>
            <a:pPr marL="355600" indent="-343535">
              <a:lnSpc>
                <a:spcPct val="100000"/>
              </a:lnSpc>
              <a:spcBef>
                <a:spcPts val="130"/>
              </a:spcBef>
              <a:tabLst>
                <a:tab pos="355600" algn="l"/>
                <a:tab pos="356235" algn="l"/>
              </a:tabLst>
            </a:pPr>
            <a:endParaRPr lang="en-US" sz="2000" b="1" dirty="0" smtClean="0">
              <a:latin typeface="Times New Roman" pitchFamily="18" charset="0"/>
              <a:cs typeface="Times New Roman" pitchFamily="18" charset="0"/>
            </a:endParaRPr>
          </a:p>
          <a:p>
            <a:pPr marL="355600" indent="-343535">
              <a:lnSpc>
                <a:spcPct val="100000"/>
              </a:lnSpc>
              <a:spcBef>
                <a:spcPts val="130"/>
              </a:spcBef>
              <a:buFont typeface="Arial"/>
              <a:buChar char="•"/>
              <a:tabLst>
                <a:tab pos="355600" algn="l"/>
                <a:tab pos="356235" algn="l"/>
              </a:tabLst>
            </a:pPr>
            <a:r>
              <a:rPr lang="en-US" sz="2000" b="1" dirty="0" smtClean="0">
                <a:latin typeface="Times New Roman" pitchFamily="18" charset="0"/>
                <a:cs typeface="Times New Roman" pitchFamily="18" charset="0"/>
              </a:rPr>
              <a:t>There are various applied use of Object Detection :</a:t>
            </a:r>
          </a:p>
          <a:p>
            <a:pPr marL="812800" lvl="1" indent="-343535">
              <a:spcBef>
                <a:spcPts val="130"/>
              </a:spcBef>
              <a:buFont typeface="Arial" pitchFamily="34" charset="0"/>
              <a:buChar char="•"/>
              <a:tabLst>
                <a:tab pos="355600" algn="l"/>
                <a:tab pos="356235" algn="l"/>
              </a:tabLst>
            </a:pPr>
            <a:r>
              <a:rPr lang="en-US" sz="2000" b="1" dirty="0" smtClean="0">
                <a:latin typeface="Times New Roman" pitchFamily="18" charset="0"/>
                <a:cs typeface="Times New Roman" pitchFamily="18" charset="0"/>
              </a:rPr>
              <a:t>	Self-driving cars</a:t>
            </a:r>
          </a:p>
          <a:p>
            <a:pPr marL="812800" lvl="1" indent="-343535">
              <a:spcBef>
                <a:spcPts val="130"/>
              </a:spcBef>
              <a:buFont typeface="Arial" pitchFamily="34" charset="0"/>
              <a:buChar char="•"/>
              <a:tabLst>
                <a:tab pos="355600" algn="l"/>
                <a:tab pos="356235" algn="l"/>
              </a:tabLst>
            </a:pPr>
            <a:r>
              <a:rPr lang="en-US" sz="2000" b="1" dirty="0" smtClean="0">
                <a:latin typeface="Times New Roman" pitchFamily="18" charset="0"/>
                <a:cs typeface="Times New Roman" pitchFamily="18" charset="0"/>
              </a:rPr>
              <a:t>	Video surveillance</a:t>
            </a:r>
          </a:p>
          <a:p>
            <a:pPr marL="812800" lvl="1" indent="-343535">
              <a:spcBef>
                <a:spcPts val="130"/>
              </a:spcBef>
              <a:buFont typeface="Arial" pitchFamily="34" charset="0"/>
              <a:buChar char="•"/>
              <a:tabLst>
                <a:tab pos="355600" algn="l"/>
                <a:tab pos="356235" algn="l"/>
              </a:tabLst>
            </a:pPr>
            <a:r>
              <a:rPr lang="en-US" sz="2000" b="1" dirty="0" smtClean="0">
                <a:latin typeface="Times New Roman" pitchFamily="18" charset="0"/>
                <a:cs typeface="Times New Roman" pitchFamily="18" charset="0"/>
              </a:rPr>
              <a:t>	Animal detection in agriculture</a:t>
            </a:r>
          </a:p>
          <a:p>
            <a:pPr marL="812800" lvl="1" indent="-343535">
              <a:spcBef>
                <a:spcPts val="130"/>
              </a:spcBef>
              <a:buFont typeface="Arial" pitchFamily="34" charset="0"/>
              <a:buChar char="•"/>
              <a:tabLst>
                <a:tab pos="355600" algn="l"/>
                <a:tab pos="356235" algn="l"/>
              </a:tabLst>
            </a:pPr>
            <a:r>
              <a:rPr lang="en-US" sz="2000" b="1" dirty="0" smtClean="0">
                <a:latin typeface="Times New Roman" pitchFamily="18" charset="0"/>
                <a:cs typeface="Times New Roman" pitchFamily="18" charset="0"/>
              </a:rPr>
              <a:t>	Medical feature detection in Healthcare</a:t>
            </a:r>
          </a:p>
          <a:p>
            <a:pPr marL="355600" indent="-343535">
              <a:lnSpc>
                <a:spcPct val="100000"/>
              </a:lnSpc>
              <a:spcBef>
                <a:spcPts val="130"/>
              </a:spcBef>
              <a:buFont typeface="Arial"/>
              <a:buChar char="•"/>
              <a:tabLst>
                <a:tab pos="355600" algn="l"/>
                <a:tab pos="356235" algn="l"/>
              </a:tabLst>
            </a:pPr>
            <a:endParaRPr lang="en-US" sz="2000" dirty="0" smtClean="0">
              <a:latin typeface="Times New Roman" pitchFamily="18" charset="0"/>
              <a:cs typeface="Times New Roman" pitchFamily="18" charset="0"/>
            </a:endParaRPr>
          </a:p>
          <a:p>
            <a:pPr marL="355600" indent="-343535">
              <a:lnSpc>
                <a:spcPct val="100000"/>
              </a:lnSpc>
              <a:spcBef>
                <a:spcPts val="130"/>
              </a:spcBef>
              <a:tabLst>
                <a:tab pos="355600" algn="l"/>
                <a:tab pos="356235" algn="l"/>
              </a:tabLst>
            </a:pPr>
            <a:endParaRPr lang="en-US" sz="2800" dirty="0">
              <a:latin typeface="Times New Roman"/>
              <a:cs typeface="Times New Roman"/>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xmlns="" id="{3E94F513-2C86-446A-B429-7FCF9949EFA1}"/>
              </a:ext>
            </a:extLst>
          </p:cNvPr>
          <p:cNvSpPr txBox="1"/>
          <p:nvPr/>
        </p:nvSpPr>
        <p:spPr>
          <a:xfrm>
            <a:off x="2133600" y="5410200"/>
            <a:ext cx="4800600" cy="461665"/>
          </a:xfrm>
          <a:prstGeom prst="rect">
            <a:avLst/>
          </a:prstGeom>
          <a:noFill/>
        </p:spPr>
        <p:txBody>
          <a:bodyPr wrap="square">
            <a:spAutoFit/>
          </a:bodyPr>
          <a:lstStyle/>
          <a:p>
            <a:r>
              <a:rPr lang="en-US" sz="2400" dirty="0" smtClean="0">
                <a:latin typeface="Times New Roman" panose="02020603050405020304" pitchFamily="18" charset="0"/>
                <a:cs typeface="Times New Roman" panose="02020603050405020304" pitchFamily="18" charset="0"/>
              </a:rPr>
              <a:t>Object detection techniques </a:t>
            </a:r>
            <a:r>
              <a:rPr lang="en-US" sz="2400" dirty="0">
                <a:latin typeface="Times New Roman" panose="02020603050405020304" pitchFamily="18" charset="0"/>
                <a:cs typeface="Times New Roman" panose="02020603050405020304" pitchFamily="18" charset="0"/>
                <a:hlinkClick r:id="rId2"/>
              </a:rPr>
              <a:t>[2]</a:t>
            </a:r>
            <a:endParaRPr lang="en-IN" sz="2400" dirty="0">
              <a:latin typeface="Times New Roman" panose="02020603050405020304" pitchFamily="18" charset="0"/>
              <a:cs typeface="Times New Roman" panose="02020603050405020304" pitchFamily="18" charset="0"/>
            </a:endParaRPr>
          </a:p>
        </p:txBody>
      </p:sp>
      <p:sp>
        <p:nvSpPr>
          <p:cNvPr id="14338" name="AutoShape 2" descr="Ultimate Guide to Object Detection Using Deep Learning [2021] | upGrad blo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4340" name="AutoShape 4" descr="Ultimate Guide to Object Detection Using Deep Learning [2021] | upGrad blo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4342" name="AutoShape 6" descr="Ultimate Guide to Object Detection Using Deep Learning [2021] | upGrad blo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14344" name="AutoShape 8" descr="Ultimate Guide to Object Detection Using Deep Learning [2021] | upGrad blog"/>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4345" name="Picture 9"/>
          <p:cNvPicPr>
            <a:picLocks noChangeAspect="1" noChangeArrowheads="1"/>
          </p:cNvPicPr>
          <p:nvPr/>
        </p:nvPicPr>
        <p:blipFill>
          <a:blip r:embed="rId3" cstate="print"/>
          <a:srcRect/>
          <a:stretch>
            <a:fillRect/>
          </a:stretch>
        </p:blipFill>
        <p:spPr bwMode="auto">
          <a:xfrm>
            <a:off x="1219200" y="1200150"/>
            <a:ext cx="6629399" cy="4133850"/>
          </a:xfrm>
          <a:prstGeom prst="rect">
            <a:avLst/>
          </a:prstGeom>
          <a:noFill/>
          <a:ln w="9525">
            <a:noFill/>
            <a:miter lim="800000"/>
            <a:headEnd/>
            <a:tailEnd/>
          </a:ln>
          <a:effectLst/>
        </p:spPr>
      </p:pic>
    </p:spTree>
    <p:extLst>
      <p:ext uri="{BB962C8B-B14F-4D97-AF65-F5344CB8AC3E}">
        <p14:creationId xmlns:p14="http://schemas.microsoft.com/office/powerpoint/2010/main" xmlns="" val="365951821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574" y="321649"/>
            <a:ext cx="8150226" cy="509114"/>
          </a:xfrm>
          <a:prstGeom prst="rect">
            <a:avLst/>
          </a:prstGeom>
        </p:spPr>
        <p:txBody>
          <a:bodyPr vert="horz" wrap="square" lIns="0" tIns="16510" rIns="0" bIns="0" rtlCol="0">
            <a:spAutoFit/>
          </a:bodyPr>
          <a:lstStyle/>
          <a:p>
            <a:pPr marL="12700">
              <a:lnSpc>
                <a:spcPct val="100000"/>
              </a:lnSpc>
              <a:spcBef>
                <a:spcPts val="130"/>
              </a:spcBef>
            </a:pPr>
            <a:r>
              <a:rPr lang="en-US" sz="3200" b="1" dirty="0">
                <a:latin typeface="Times New Roman"/>
                <a:cs typeface="Times New Roman"/>
              </a:rPr>
              <a:t>Problem Statement</a:t>
            </a:r>
            <a:endParaRPr sz="3200" b="1" dirty="0">
              <a:latin typeface="Times New Roman"/>
              <a:cs typeface="Times New Roman"/>
            </a:endParaRPr>
          </a:p>
        </p:txBody>
      </p:sp>
      <p:sp>
        <p:nvSpPr>
          <p:cNvPr id="3" name="object 3"/>
          <p:cNvSpPr txBox="1"/>
          <p:nvPr/>
        </p:nvSpPr>
        <p:spPr>
          <a:xfrm>
            <a:off x="228600" y="1219200"/>
            <a:ext cx="8610600" cy="4263988"/>
          </a:xfrm>
          <a:prstGeom prst="rect">
            <a:avLst/>
          </a:prstGeom>
        </p:spPr>
        <p:txBody>
          <a:bodyPr vert="horz" wrap="square" lIns="0" tIns="16510" rIns="0" bIns="0" rtlCol="0">
            <a:spAutoFit/>
          </a:bodyPr>
          <a:lstStyle/>
          <a:p>
            <a:pPr algn="just">
              <a:buFont typeface="Arial" pitchFamily="34" charset="0"/>
              <a:buChar char="•"/>
            </a:pPr>
            <a:r>
              <a:rPr lang="en-US" sz="2000" b="1" dirty="0" smtClean="0">
                <a:latin typeface="Times New Roman" pitchFamily="18" charset="0"/>
                <a:cs typeface="Times New Roman" pitchFamily="18" charset="0"/>
              </a:rPr>
              <a:t>Traditional models are only able to extract low-level feature information and not good in case of multiple object detection. It is a complex to do and balancing the relationship between accuracy and computing costs is difficult task.</a:t>
            </a:r>
          </a:p>
          <a:p>
            <a:pPr algn="just">
              <a:buFont typeface="Arial" pitchFamily="34" charset="0"/>
              <a:buChar char="•"/>
            </a:pPr>
            <a:r>
              <a:rPr lang="en-US" sz="2000" b="1" dirty="0" smtClean="0">
                <a:latin typeface="Times New Roman" pitchFamily="18" charset="0"/>
                <a:cs typeface="Times New Roman" pitchFamily="18" charset="0"/>
              </a:rPr>
              <a:t>Detection of object in real-time means within a time limit is complex task to do.</a:t>
            </a:r>
          </a:p>
          <a:p>
            <a:pPr algn="just">
              <a:buFont typeface="Arial" pitchFamily="34" charset="0"/>
              <a:buChar char="•"/>
            </a:pPr>
            <a:r>
              <a:rPr lang="en-US" sz="2000" b="1" dirty="0" smtClean="0">
                <a:latin typeface="Times New Roman" pitchFamily="18" charset="0"/>
                <a:cs typeface="Times New Roman" pitchFamily="18" charset="0"/>
              </a:rPr>
              <a:t>Deep Learning based approach is faster as well as more accurate compared to these traditional approach.</a:t>
            </a:r>
          </a:p>
          <a:p>
            <a:pPr algn="just"/>
            <a:endParaRPr lang="en-US" sz="2000" b="1" dirty="0" smtClean="0">
              <a:latin typeface="Times New Roman" pitchFamily="18" charset="0"/>
              <a:cs typeface="Times New Roman" pitchFamily="18" charset="0"/>
            </a:endParaRPr>
          </a:p>
          <a:p>
            <a:pPr algn="just">
              <a:buFont typeface="Arial" pitchFamily="34" charset="0"/>
              <a:buChar char="•"/>
            </a:pPr>
            <a:r>
              <a:rPr lang="en-US" sz="2000" b="1" dirty="0" smtClean="0">
                <a:latin typeface="Times New Roman" pitchFamily="18" charset="0"/>
                <a:cs typeface="Times New Roman" pitchFamily="18" charset="0"/>
              </a:rPr>
              <a:t>Utilization of Learning of pre trained model instead of training model from scratch.</a:t>
            </a:r>
            <a:endParaRPr lang="en-US" sz="2000" dirty="0">
              <a:latin typeface="Times New Roman" pitchFamily="18" charset="0"/>
              <a:cs typeface="Times New Roman" pitchFamily="18" charset="0"/>
            </a:endParaRPr>
          </a:p>
          <a:p>
            <a:pPr lvl="0" algn="just"/>
            <a:endParaRPr lang="en-US" sz="2400" dirty="0"/>
          </a:p>
          <a:p>
            <a:pPr algn="just">
              <a:spcAft>
                <a:spcPts val="750"/>
              </a:spcAft>
              <a:buFont typeface="Arial" pitchFamily="34" charset="0"/>
              <a:buChar char="•"/>
            </a:pPr>
            <a:endParaRPr lang="fr-FR" sz="3200" dirty="0">
              <a:latin typeface="Times New Roman"/>
              <a:cs typeface="Times New Roman"/>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smtClean="0">
                <a:latin typeface="Times New Roman" pitchFamily="18" charset="0"/>
                <a:cs typeface="Times New Roman" pitchFamily="18" charset="0"/>
              </a:rPr>
              <a:t>Objective</a:t>
            </a:r>
            <a:endParaRPr lang="en-US" sz="3200" b="1" dirty="0">
              <a:latin typeface="Times New Roman" pitchFamily="18" charset="0"/>
              <a:cs typeface="Times New Roman" pitchFamily="18" charset="0"/>
            </a:endParaRPr>
          </a:p>
        </p:txBody>
      </p:sp>
      <p:sp>
        <p:nvSpPr>
          <p:cNvPr id="3" name="Content Placeholder 2"/>
          <p:cNvSpPr>
            <a:spLocks noGrp="1"/>
          </p:cNvSpPr>
          <p:nvPr>
            <p:ph idx="1"/>
          </p:nvPr>
        </p:nvSpPr>
        <p:spPr>
          <a:xfrm>
            <a:off x="304800" y="1371600"/>
            <a:ext cx="8686800" cy="5181600"/>
          </a:xfrm>
        </p:spPr>
        <p:txBody>
          <a:bodyPr>
            <a:normAutofit fontScale="92500" lnSpcReduction="10000"/>
          </a:bodyPr>
          <a:lstStyle/>
          <a:p>
            <a:pPr lvl="0"/>
            <a:r>
              <a:rPr lang="en-US" sz="2000" b="1" dirty="0" smtClean="0"/>
              <a:t>Improving object classification and localization : </a:t>
            </a:r>
            <a:r>
              <a:rPr lang="en-US" sz="2000" dirty="0" smtClean="0"/>
              <a:t>Models can classify as well as locate the position of objects with high accuracy.</a:t>
            </a:r>
          </a:p>
          <a:p>
            <a:pPr lvl="0">
              <a:buNone/>
            </a:pPr>
            <a:r>
              <a:rPr lang="en-US" sz="2000" b="1" dirty="0" smtClean="0"/>
              <a:t> </a:t>
            </a:r>
            <a:endParaRPr lang="en-US" sz="2000" dirty="0" smtClean="0"/>
          </a:p>
          <a:p>
            <a:pPr lvl="0"/>
            <a:r>
              <a:rPr lang="en-US" sz="2000" b="1" dirty="0" smtClean="0"/>
              <a:t>Improving Speed for real-time detection </a:t>
            </a:r>
            <a:r>
              <a:rPr lang="en-US" sz="2000" dirty="0" smtClean="0"/>
              <a:t>: Building a model which can perform the complex computation like multiple scale object feature mapping and position detection within a limited interval with good speed and accuracy.</a:t>
            </a:r>
          </a:p>
          <a:p>
            <a:pPr lvl="0">
              <a:buNone/>
            </a:pPr>
            <a:r>
              <a:rPr lang="en-US" sz="2000" b="1" dirty="0" smtClean="0"/>
              <a:t> </a:t>
            </a:r>
            <a:endParaRPr lang="en-US" sz="2000" dirty="0" smtClean="0"/>
          </a:p>
          <a:p>
            <a:pPr lvl="0"/>
            <a:r>
              <a:rPr lang="en-US" sz="2000" b="1" dirty="0" smtClean="0"/>
              <a:t>Building a multiple scale object detection model : </a:t>
            </a:r>
            <a:r>
              <a:rPr lang="en-US" sz="2000" dirty="0" smtClean="0"/>
              <a:t>An Image contains multi scale objects so models needs to detect all these objects accurately.</a:t>
            </a:r>
          </a:p>
          <a:p>
            <a:endParaRPr lang="en-US" sz="2000" dirty="0" smtClean="0"/>
          </a:p>
          <a:p>
            <a:pPr lvl="0"/>
            <a:r>
              <a:rPr lang="en-US" sz="2000" b="1" dirty="0" smtClean="0"/>
              <a:t>Removing class imbalance problem :</a:t>
            </a:r>
            <a:r>
              <a:rPr lang="en-US" sz="2000" dirty="0" smtClean="0"/>
              <a:t> This problem occur when there is a unequal distribution of classes in the training datasets.</a:t>
            </a:r>
          </a:p>
          <a:p>
            <a:pPr lvl="0"/>
            <a:endParaRPr lang="en-US" sz="2000" dirty="0" smtClean="0"/>
          </a:p>
          <a:p>
            <a:pPr lvl="0"/>
            <a:r>
              <a:rPr lang="en-US" sz="2000" dirty="0" smtClean="0"/>
              <a:t>Utilizing Learning pre trained </a:t>
            </a:r>
            <a:r>
              <a:rPr lang="en-US" sz="2000" dirty="0" err="1" smtClean="0"/>
              <a:t>optimise</a:t>
            </a:r>
            <a:r>
              <a:rPr lang="en-US" sz="2000" dirty="0" smtClean="0"/>
              <a:t> model for detecting different class of object</a:t>
            </a:r>
          </a:p>
          <a:p>
            <a:pPr lvl="0"/>
            <a:endParaRPr lang="en-US" sz="2000" dirty="0" smtClean="0"/>
          </a:p>
          <a:p>
            <a:endParaRPr lang="en-US" sz="20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574" y="151461"/>
            <a:ext cx="6626225" cy="509114"/>
          </a:xfrm>
          <a:prstGeom prst="rect">
            <a:avLst/>
          </a:prstGeom>
        </p:spPr>
        <p:txBody>
          <a:bodyPr vert="horz" wrap="square" lIns="0" tIns="16510" rIns="0" bIns="0" rtlCol="0">
            <a:spAutoFit/>
          </a:bodyPr>
          <a:lstStyle/>
          <a:p>
            <a:pPr marL="12700">
              <a:lnSpc>
                <a:spcPct val="100000"/>
              </a:lnSpc>
              <a:spcBef>
                <a:spcPts val="130"/>
              </a:spcBef>
            </a:pPr>
            <a:r>
              <a:rPr lang="en-US" sz="3200" b="1" spc="35" dirty="0" smtClean="0">
                <a:latin typeface="Times New Roman"/>
                <a:cs typeface="Times New Roman"/>
              </a:rPr>
              <a:t>Literature Review</a:t>
            </a:r>
            <a:endParaRPr sz="3200" dirty="0">
              <a:latin typeface="Times New Roman"/>
              <a:cs typeface="Times New Roman"/>
            </a:endParaRPr>
          </a:p>
        </p:txBody>
      </p:sp>
      <p:graphicFrame>
        <p:nvGraphicFramePr>
          <p:cNvPr id="4" name="Table 4">
            <a:extLst>
              <a:ext uri="{FF2B5EF4-FFF2-40B4-BE49-F238E27FC236}">
                <a16:creationId xmlns:a16="http://schemas.microsoft.com/office/drawing/2014/main" xmlns="" id="{B5EA7284-E6C5-4638-A502-5A597A141DF7}"/>
              </a:ext>
            </a:extLst>
          </p:cNvPr>
          <p:cNvGraphicFramePr>
            <a:graphicFrameLocks noGrp="1"/>
          </p:cNvGraphicFramePr>
          <p:nvPr>
            <p:extLst>
              <p:ext uri="{D42A27DB-BD31-4B8C-83A1-F6EECF244321}">
                <p14:modId xmlns:p14="http://schemas.microsoft.com/office/powerpoint/2010/main" xmlns="" val="1530437792"/>
              </p:ext>
            </p:extLst>
          </p:nvPr>
        </p:nvGraphicFramePr>
        <p:xfrm>
          <a:off x="76200" y="685800"/>
          <a:ext cx="8991600" cy="6278880"/>
        </p:xfrm>
        <a:graphic>
          <a:graphicData uri="http://schemas.openxmlformats.org/drawingml/2006/table">
            <a:tbl>
              <a:tblPr firstRow="1" bandRow="1">
                <a:tableStyleId>{5C22544A-7EE6-4342-B048-85BDC9FD1C3A}</a:tableStyleId>
              </a:tblPr>
              <a:tblGrid>
                <a:gridCol w="875787">
                  <a:extLst>
                    <a:ext uri="{9D8B030D-6E8A-4147-A177-3AD203B41FA5}">
                      <a16:colId xmlns:a16="http://schemas.microsoft.com/office/drawing/2014/main" xmlns="" val="3162647965"/>
                    </a:ext>
                  </a:extLst>
                </a:gridCol>
                <a:gridCol w="2400813">
                  <a:extLst>
                    <a:ext uri="{9D8B030D-6E8A-4147-A177-3AD203B41FA5}">
                      <a16:colId xmlns:a16="http://schemas.microsoft.com/office/drawing/2014/main" xmlns="" val="2154727431"/>
                    </a:ext>
                  </a:extLst>
                </a:gridCol>
                <a:gridCol w="1295400">
                  <a:extLst>
                    <a:ext uri="{9D8B030D-6E8A-4147-A177-3AD203B41FA5}">
                      <a16:colId xmlns:a16="http://schemas.microsoft.com/office/drawing/2014/main" xmlns="" val="3690774929"/>
                    </a:ext>
                  </a:extLst>
                </a:gridCol>
                <a:gridCol w="2802203">
                  <a:extLst>
                    <a:ext uri="{9D8B030D-6E8A-4147-A177-3AD203B41FA5}">
                      <a16:colId xmlns:a16="http://schemas.microsoft.com/office/drawing/2014/main" xmlns="" val="671898093"/>
                    </a:ext>
                  </a:extLst>
                </a:gridCol>
                <a:gridCol w="1617397">
                  <a:extLst>
                    <a:ext uri="{9D8B030D-6E8A-4147-A177-3AD203B41FA5}">
                      <a16:colId xmlns:a16="http://schemas.microsoft.com/office/drawing/2014/main" xmlns="" val="3711476737"/>
                    </a:ext>
                  </a:extLst>
                </a:gridCol>
              </a:tblGrid>
              <a:tr h="347194">
                <a:tc>
                  <a:txBody>
                    <a:bodyPr/>
                    <a:lstStyle/>
                    <a:p>
                      <a:r>
                        <a:rPr lang="en-IN" dirty="0"/>
                        <a:t>S.No</a:t>
                      </a:r>
                    </a:p>
                  </a:txBody>
                  <a:tcPr/>
                </a:tc>
                <a:tc>
                  <a:txBody>
                    <a:bodyPr/>
                    <a:lstStyle/>
                    <a:p>
                      <a:r>
                        <a:rPr lang="en-IN" dirty="0"/>
                        <a:t>Papers</a:t>
                      </a:r>
                    </a:p>
                  </a:txBody>
                  <a:tcPr/>
                </a:tc>
                <a:tc>
                  <a:txBody>
                    <a:bodyPr/>
                    <a:lstStyle/>
                    <a:p>
                      <a:r>
                        <a:rPr lang="en-IN" dirty="0"/>
                        <a:t>Methods</a:t>
                      </a:r>
                    </a:p>
                  </a:txBody>
                  <a:tcPr/>
                </a:tc>
                <a:tc>
                  <a:txBody>
                    <a:bodyPr/>
                    <a:lstStyle/>
                    <a:p>
                      <a:r>
                        <a:rPr lang="en-IN" dirty="0"/>
                        <a:t>Findings</a:t>
                      </a:r>
                    </a:p>
                  </a:txBody>
                  <a:tcPr/>
                </a:tc>
                <a:tc>
                  <a:txBody>
                    <a:bodyPr/>
                    <a:lstStyle/>
                    <a:p>
                      <a:r>
                        <a:rPr lang="en-IN" dirty="0" smtClean="0"/>
                        <a:t>Research Gap</a:t>
                      </a:r>
                      <a:endParaRPr lang="en-IN" dirty="0"/>
                    </a:p>
                  </a:txBody>
                  <a:tcPr/>
                </a:tc>
                <a:extLst>
                  <a:ext uri="{0D108BD9-81ED-4DB2-BD59-A6C34878D82A}">
                    <a16:rowId xmlns:a16="http://schemas.microsoft.com/office/drawing/2014/main" xmlns="" val="3976273489"/>
                  </a:ext>
                </a:extLst>
              </a:tr>
              <a:tr h="1707035">
                <a:tc>
                  <a:txBody>
                    <a:bodyPr/>
                    <a:lstStyle/>
                    <a:p>
                      <a:r>
                        <a:rPr lang="en-IN" dirty="0"/>
                        <a:t>1.</a:t>
                      </a:r>
                    </a:p>
                  </a:txBody>
                  <a:tcPr/>
                </a:tc>
                <a:tc>
                  <a:txBody>
                    <a:bodyPr/>
                    <a:lstStyle/>
                    <a:p>
                      <a:r>
                        <a:rPr lang="en-US" sz="1600" b="0" i="0" u="none" kern="1200" dirty="0" smtClean="0">
                          <a:solidFill>
                            <a:schemeClr val="dk1"/>
                          </a:solidFill>
                          <a:latin typeface="Times New Roman" pitchFamily="18" charset="0"/>
                          <a:ea typeface="+mn-ea"/>
                          <a:cs typeface="Times New Roman" pitchFamily="18" charset="0"/>
                        </a:rPr>
                        <a:t>D.G. Lowe. Distinctive Image Features from Scale-Invariant Keypoints. IJCV 2004</a:t>
                      </a:r>
                      <a:endParaRPr lang="en-IN" sz="1600" b="0" i="0" u="none" dirty="0">
                        <a:latin typeface="Times New Roman" pitchFamily="18" charset="0"/>
                        <a:cs typeface="Times New Roman" pitchFamily="18" charset="0"/>
                      </a:endParaRPr>
                    </a:p>
                  </a:txBody>
                  <a:tcPr/>
                </a:tc>
                <a:tc>
                  <a:txBody>
                    <a:bodyPr/>
                    <a:lstStyle/>
                    <a:p>
                      <a:r>
                        <a:rPr lang="en-IN" sz="1600" dirty="0" smtClean="0">
                          <a:latin typeface="Times New Roman" panose="02020603050405020304" pitchFamily="18" charset="0"/>
                          <a:cs typeface="Times New Roman" panose="02020603050405020304" pitchFamily="18" charset="0"/>
                        </a:rPr>
                        <a:t>SIFT</a:t>
                      </a:r>
                      <a:r>
                        <a:rPr lang="en-IN" sz="1600" baseline="0" dirty="0" smtClean="0">
                          <a:latin typeface="Times New Roman" panose="02020603050405020304" pitchFamily="18" charset="0"/>
                          <a:cs typeface="Times New Roman" panose="02020603050405020304" pitchFamily="18" charset="0"/>
                        </a:rPr>
                        <a:t> based approach</a:t>
                      </a:r>
                      <a:endParaRPr lang="en-IN" sz="1600" dirty="0">
                        <a:latin typeface="Times New Roman" panose="02020603050405020304" pitchFamily="18" charset="0"/>
                        <a:cs typeface="Times New Roman" panose="02020603050405020304" pitchFamily="18" charset="0"/>
                      </a:endParaRPr>
                    </a:p>
                  </a:txBody>
                  <a:tcPr/>
                </a:tc>
                <a:tc>
                  <a:txBody>
                    <a:bodyPr/>
                    <a:lstStyle/>
                    <a:p>
                      <a:r>
                        <a:rPr lang="en-US" sz="1600" b="0" kern="1200" dirty="0" smtClean="0">
                          <a:solidFill>
                            <a:schemeClr val="dk1"/>
                          </a:solidFill>
                          <a:latin typeface="Times New Roman" pitchFamily="18" charset="0"/>
                          <a:ea typeface="+mn-ea"/>
                          <a:cs typeface="Times New Roman" pitchFamily="18" charset="0"/>
                        </a:rPr>
                        <a:t>SIFT approach allows to extract distinctive in variant features from object we are trying to detect. By using a set of training images a database of key-points features can be generated</a:t>
                      </a:r>
                      <a:endParaRPr lang="en-IN" sz="1600" b="0" dirty="0">
                        <a:latin typeface="Times New Roman" pitchFamily="18" charset="0"/>
                        <a:cs typeface="Times New Roman" pitchFamily="18" charset="0"/>
                      </a:endParaRPr>
                    </a:p>
                  </a:txBody>
                  <a:tcPr/>
                </a:tc>
                <a:tc>
                  <a:txBody>
                    <a:bodyPr/>
                    <a:lstStyle/>
                    <a:p>
                      <a:r>
                        <a:rPr lang="en-US" sz="1600" b="0" i="0" kern="1200" dirty="0" smtClean="0">
                          <a:solidFill>
                            <a:schemeClr val="dk1"/>
                          </a:solidFill>
                          <a:latin typeface="Times New Roman" pitchFamily="18" charset="0"/>
                          <a:ea typeface="+mn-ea"/>
                          <a:cs typeface="Times New Roman" pitchFamily="18" charset="0"/>
                        </a:rPr>
                        <a:t>It is mathematically complicated and computationally heavy</a:t>
                      </a:r>
                      <a:endParaRPr lang="en-IN" sz="1600" dirty="0">
                        <a:latin typeface="Times New Roman" pitchFamily="18" charset="0"/>
                        <a:cs typeface="Times New Roman" pitchFamily="18" charset="0"/>
                      </a:endParaRPr>
                    </a:p>
                  </a:txBody>
                  <a:tcPr/>
                </a:tc>
                <a:extLst>
                  <a:ext uri="{0D108BD9-81ED-4DB2-BD59-A6C34878D82A}">
                    <a16:rowId xmlns:a16="http://schemas.microsoft.com/office/drawing/2014/main" xmlns="" val="825852011"/>
                  </a:ext>
                </a:extLst>
              </a:tr>
              <a:tr h="1938497">
                <a:tc>
                  <a:txBody>
                    <a:bodyPr/>
                    <a:lstStyle/>
                    <a:p>
                      <a:r>
                        <a:rPr lang="en-IN" dirty="0"/>
                        <a:t>2.</a:t>
                      </a:r>
                    </a:p>
                  </a:txBody>
                  <a:tcPr/>
                </a:tc>
                <a:tc>
                  <a:txBody>
                    <a:bodyPr/>
                    <a:lstStyle/>
                    <a:p>
                      <a:pPr lvl="0"/>
                      <a:r>
                        <a:rPr lang="en-US" sz="1600" b="0" i="0" u="none" kern="1200" dirty="0" smtClean="0">
                          <a:solidFill>
                            <a:schemeClr val="dk1"/>
                          </a:solidFill>
                          <a:latin typeface="Times New Roman" pitchFamily="18" charset="0"/>
                          <a:ea typeface="+mn-ea"/>
                          <a:cs typeface="Times New Roman" pitchFamily="18" charset="0"/>
                        </a:rPr>
                        <a:t>Serge Belongie, Jitendra Malik. Shape Matching and Object Recognition using Shape Context. IEEE transactions</a:t>
                      </a:r>
                    </a:p>
                    <a:p>
                      <a:r>
                        <a:rPr lang="en-US" sz="1600" b="0" i="0" u="none" kern="1200" dirty="0" smtClean="0">
                          <a:solidFill>
                            <a:schemeClr val="dk1"/>
                          </a:solidFill>
                          <a:latin typeface="Times New Roman" pitchFamily="18" charset="0"/>
                          <a:ea typeface="+mn-ea"/>
                          <a:cs typeface="Times New Roman" pitchFamily="18" charset="0"/>
                        </a:rPr>
                        <a:t>on Pattern Analysis and Machine Intelligence. April 2002</a:t>
                      </a:r>
                      <a:endParaRPr lang="en-IN" sz="1600" b="0" i="0" u="none" dirty="0">
                        <a:latin typeface="Times New Roman" pitchFamily="18" charset="0"/>
                        <a:cs typeface="Times New Roman" pitchFamily="18" charset="0"/>
                      </a:endParaRPr>
                    </a:p>
                  </a:txBody>
                  <a:tcPr/>
                </a:tc>
                <a:tc>
                  <a:txBody>
                    <a:bodyPr/>
                    <a:lstStyle/>
                    <a:p>
                      <a:r>
                        <a:rPr lang="en-IN" sz="1600" dirty="0" smtClean="0">
                          <a:latin typeface="Times New Roman" panose="02020603050405020304" pitchFamily="18" charset="0"/>
                          <a:cs typeface="Times New Roman" panose="02020603050405020304" pitchFamily="18" charset="0"/>
                        </a:rPr>
                        <a:t>Shape</a:t>
                      </a:r>
                      <a:r>
                        <a:rPr lang="en-IN" sz="1600" baseline="0" dirty="0" smtClean="0">
                          <a:latin typeface="Times New Roman" panose="02020603050405020304" pitchFamily="18" charset="0"/>
                          <a:cs typeface="Times New Roman" panose="02020603050405020304" pitchFamily="18" charset="0"/>
                        </a:rPr>
                        <a:t> Context approach</a:t>
                      </a:r>
                      <a:endParaRPr lang="en-IN" sz="1600" dirty="0">
                        <a:latin typeface="Times New Roman" panose="02020603050405020304" pitchFamily="18" charset="0"/>
                        <a:cs typeface="Times New Roman" panose="02020603050405020304" pitchFamily="18" charset="0"/>
                      </a:endParaRPr>
                    </a:p>
                  </a:txBody>
                  <a:tcPr/>
                </a:tc>
                <a:tc>
                  <a:txBody>
                    <a:bodyPr/>
                    <a:lstStyle/>
                    <a:p>
                      <a:r>
                        <a:rPr lang="en-US" sz="1600" b="0" kern="1200" dirty="0" smtClean="0">
                          <a:solidFill>
                            <a:schemeClr val="dk1"/>
                          </a:solidFill>
                          <a:latin typeface="Times New Roman" pitchFamily="18" charset="0"/>
                          <a:ea typeface="+mn-ea"/>
                          <a:cs typeface="Times New Roman" pitchFamily="18" charset="0"/>
                        </a:rPr>
                        <a:t>Approach consists of sampling the edges of object into point of interest, and capturing the distribution of the sampled points on the shape with respect to the given point of shape.</a:t>
                      </a:r>
                      <a:endParaRPr lang="en-IN" sz="1600" b="0" dirty="0">
                        <a:latin typeface="Times New Roman" pitchFamily="18" charset="0"/>
                        <a:cs typeface="Times New Roman" pitchFamily="18" charset="0"/>
                      </a:endParaRPr>
                    </a:p>
                  </a:txBody>
                  <a:tcPr/>
                </a:tc>
                <a:tc>
                  <a:txBody>
                    <a:bodyPr/>
                    <a:lstStyle/>
                    <a:p>
                      <a:r>
                        <a:rPr lang="en-IN" sz="1600" dirty="0" smtClean="0">
                          <a:latin typeface="Times New Roman" panose="02020603050405020304" pitchFamily="18" charset="0"/>
                          <a:cs typeface="Times New Roman" panose="02020603050405020304" pitchFamily="18" charset="0"/>
                        </a:rPr>
                        <a:t>Computationally</a:t>
                      </a:r>
                    </a:p>
                    <a:p>
                      <a:r>
                        <a:rPr lang="en-IN" sz="1600" dirty="0" smtClean="0">
                          <a:latin typeface="Times New Roman" panose="02020603050405020304" pitchFamily="18" charset="0"/>
                          <a:cs typeface="Times New Roman" panose="02020603050405020304" pitchFamily="18" charset="0"/>
                        </a:rPr>
                        <a:t>expensive</a:t>
                      </a:r>
                      <a:r>
                        <a:rPr lang="en-IN" sz="1600" baseline="0" dirty="0" smtClean="0">
                          <a:latin typeface="Times New Roman" panose="02020603050405020304" pitchFamily="18" charset="0"/>
                          <a:cs typeface="Times New Roman" panose="02020603050405020304" pitchFamily="18" charset="0"/>
                        </a:rPr>
                        <a:t> and not suited for large databases.</a:t>
                      </a:r>
                      <a:endParaRPr lang="en-IN"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xmlns="" val="1548036330"/>
                  </a:ext>
                </a:extLst>
              </a:tr>
              <a:tr h="1707035">
                <a:tc>
                  <a:txBody>
                    <a:bodyPr/>
                    <a:lstStyle/>
                    <a:p>
                      <a:r>
                        <a:rPr lang="en-IN" dirty="0"/>
                        <a:t>3.</a:t>
                      </a:r>
                    </a:p>
                  </a:txBody>
                  <a:tcPr/>
                </a:tc>
                <a:tc>
                  <a:txBody>
                    <a:bodyPr/>
                    <a:lstStyle/>
                    <a:p>
                      <a:r>
                        <a:rPr lang="en-US" sz="1600" b="0" i="0" u="none" kern="1200" dirty="0" smtClean="0">
                          <a:solidFill>
                            <a:schemeClr val="dk1"/>
                          </a:solidFill>
                          <a:latin typeface="Times New Roman" pitchFamily="18" charset="0"/>
                          <a:ea typeface="+mn-ea"/>
                          <a:cs typeface="Times New Roman" pitchFamily="18" charset="0"/>
                        </a:rPr>
                        <a:t>Navneet Dalal, Bill Triggs. Histograms of Oriented Gradients for Human Detection. CVPR 2005</a:t>
                      </a:r>
                      <a:endParaRPr lang="en-IN" sz="1600" b="0" i="0" u="none" dirty="0">
                        <a:latin typeface="Times New Roman" pitchFamily="18" charset="0"/>
                        <a:cs typeface="Times New Roman" pitchFamily="18" charset="0"/>
                      </a:endParaRPr>
                    </a:p>
                  </a:txBody>
                  <a:tcPr/>
                </a:tc>
                <a:tc>
                  <a:txBody>
                    <a:bodyPr/>
                    <a:lstStyle/>
                    <a:p>
                      <a:r>
                        <a:rPr lang="en-US" sz="1600" b="0" kern="1200" dirty="0" smtClean="0">
                          <a:solidFill>
                            <a:schemeClr val="dk1"/>
                          </a:solidFill>
                          <a:latin typeface="Times New Roman" pitchFamily="18" charset="0"/>
                          <a:ea typeface="+mn-ea"/>
                          <a:cs typeface="Times New Roman" pitchFamily="18" charset="0"/>
                        </a:rPr>
                        <a:t>Histogram of oriented gradients</a:t>
                      </a:r>
                    </a:p>
                    <a:p>
                      <a:r>
                        <a:rPr lang="en-US" sz="1600" b="0" kern="1200" dirty="0" smtClean="0">
                          <a:solidFill>
                            <a:schemeClr val="dk1"/>
                          </a:solidFill>
                          <a:latin typeface="Times New Roman" pitchFamily="18" charset="0"/>
                          <a:ea typeface="+mn-ea"/>
                          <a:cs typeface="Times New Roman" pitchFamily="18" charset="0"/>
                        </a:rPr>
                        <a:t>(HOG)</a:t>
                      </a:r>
                      <a:endParaRPr lang="en-IN" sz="1600" b="0" dirty="0">
                        <a:latin typeface="Times New Roman" pitchFamily="18" charset="0"/>
                        <a:cs typeface="Times New Roman" pitchFamily="18" charset="0"/>
                      </a:endParaRPr>
                    </a:p>
                  </a:txBody>
                  <a:tcPr/>
                </a:tc>
                <a:tc>
                  <a:txBody>
                    <a:bodyPr/>
                    <a:lstStyle/>
                    <a:p>
                      <a:r>
                        <a:rPr lang="en-US" sz="1600" b="0" kern="1200" dirty="0" smtClean="0">
                          <a:solidFill>
                            <a:schemeClr val="dk1"/>
                          </a:solidFill>
                          <a:latin typeface="Times New Roman" pitchFamily="18" charset="0"/>
                          <a:ea typeface="+mn-ea"/>
                          <a:cs typeface="Times New Roman" pitchFamily="18" charset="0"/>
                        </a:rPr>
                        <a:t>HOG descriptors as a template for human detection works well when used with a linear classifier, trained with positive and negative scaled images. But the descriptor is not scale invariant</a:t>
                      </a:r>
                      <a:endParaRPr lang="en-IN" sz="1600" b="0" dirty="0">
                        <a:latin typeface="Times New Roman" pitchFamily="18" charset="0"/>
                        <a:cs typeface="Times New Roman" pitchFamily="18" charset="0"/>
                      </a:endParaRPr>
                    </a:p>
                  </a:txBody>
                  <a:tcPr/>
                </a:tc>
                <a:tc>
                  <a:txBody>
                    <a:bodyPr/>
                    <a:lstStyle/>
                    <a:p>
                      <a:r>
                        <a:rPr lang="en-IN" sz="1600" dirty="0" smtClean="0">
                          <a:latin typeface="Times New Roman" panose="02020603050405020304" pitchFamily="18" charset="0"/>
                          <a:cs typeface="Times New Roman" panose="02020603050405020304" pitchFamily="18" charset="0"/>
                        </a:rPr>
                        <a:t>Analysis</a:t>
                      </a:r>
                      <a:r>
                        <a:rPr lang="en-IN" sz="1600" baseline="0" dirty="0" smtClean="0">
                          <a:latin typeface="Times New Roman" panose="02020603050405020304" pitchFamily="18" charset="0"/>
                          <a:cs typeface="Times New Roman" panose="02020603050405020304" pitchFamily="18" charset="0"/>
                        </a:rPr>
                        <a:t> of multi-scale objects is difficult in this approach.</a:t>
                      </a:r>
                      <a:endParaRPr lang="en-IN"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xmlns="" val="2081383878"/>
                  </a:ext>
                </a:extLst>
              </a:tr>
            </a:tbl>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nvGraphicFramePr>
        <p:xfrm>
          <a:off x="228600" y="228600"/>
          <a:ext cx="8763000" cy="6211932"/>
        </p:xfrm>
        <a:graphic>
          <a:graphicData uri="http://schemas.openxmlformats.org/drawingml/2006/table">
            <a:tbl>
              <a:tblPr firstRow="1" bandRow="1">
                <a:tableStyleId>{5C22544A-7EE6-4342-B048-85BDC9FD1C3A}</a:tableStyleId>
              </a:tblPr>
              <a:tblGrid>
                <a:gridCol w="685800"/>
                <a:gridCol w="2819400"/>
                <a:gridCol w="1752600"/>
                <a:gridCol w="1752600"/>
                <a:gridCol w="1752600"/>
              </a:tblGrid>
              <a:tr h="82030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err="1" smtClean="0"/>
                        <a:t>S.No</a:t>
                      </a:r>
                      <a:endParaRPr lang="en-IN" sz="1400" dirty="0" smtClean="0"/>
                    </a:p>
                    <a:p>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Papers</a:t>
                      </a:r>
                    </a:p>
                    <a:p>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Methods</a:t>
                      </a:r>
                    </a:p>
                    <a:p>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Findings</a:t>
                      </a:r>
                    </a:p>
                    <a:p>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IN" sz="1400" dirty="0" smtClean="0"/>
                        <a:t>Research</a:t>
                      </a:r>
                      <a:r>
                        <a:rPr lang="en-IN" sz="1400" baseline="0" dirty="0" smtClean="0"/>
                        <a:t> Gap</a:t>
                      </a:r>
                      <a:endParaRPr lang="en-IN" sz="1400" dirty="0" smtClean="0"/>
                    </a:p>
                    <a:p>
                      <a:endParaRPr lang="en-US" dirty="0"/>
                    </a:p>
                  </a:txBody>
                  <a:tcPr/>
                </a:tc>
              </a:tr>
              <a:tr h="1618099">
                <a:tc>
                  <a:txBody>
                    <a:bodyPr/>
                    <a:lstStyle/>
                    <a:p>
                      <a:r>
                        <a:rPr lang="en-US" dirty="0" smtClean="0"/>
                        <a:t>4</a:t>
                      </a:r>
                      <a:endParaRPr lang="en-US" dirty="0"/>
                    </a:p>
                  </a:txBody>
                  <a:tcPr/>
                </a:tc>
                <a:tc>
                  <a:txBody>
                    <a:bodyPr/>
                    <a:lstStyle/>
                    <a:p>
                      <a:r>
                        <a:rPr lang="en-US" sz="1400" b="0" dirty="0" smtClean="0"/>
                        <a:t>V, </a:t>
                      </a:r>
                      <a:r>
                        <a:rPr lang="en-US" sz="1400" b="0" dirty="0" err="1" smtClean="0"/>
                        <a:t>Murugan</a:t>
                      </a:r>
                      <a:r>
                        <a:rPr lang="en-US" sz="1400" b="0" dirty="0" smtClean="0"/>
                        <a:t>; V.R, </a:t>
                      </a:r>
                      <a:r>
                        <a:rPr lang="en-US" sz="1400" b="0" dirty="0" err="1" smtClean="0"/>
                        <a:t>Vijaykumar</a:t>
                      </a:r>
                      <a:r>
                        <a:rPr lang="en-US" sz="1400" b="0" dirty="0" smtClean="0"/>
                        <a:t>; A, </a:t>
                      </a:r>
                      <a:r>
                        <a:rPr lang="en-US" sz="1400" b="0" dirty="0" err="1" smtClean="0"/>
                        <a:t>Nidhila</a:t>
                      </a:r>
                      <a:r>
                        <a:rPr lang="en-US" sz="1400" b="0" dirty="0" smtClean="0"/>
                        <a:t> (2019).</a:t>
                      </a:r>
                      <a:r>
                        <a:rPr lang="en-US" sz="1400" b="0" i="1" dirty="0" smtClean="0"/>
                        <a:t> A Deep Learning RCNN Approach for Vehicle Recognition in Traffic Surveillance System.</a:t>
                      </a:r>
                      <a:endParaRPr lang="en-US" sz="1400" b="0" dirty="0"/>
                    </a:p>
                  </a:txBody>
                  <a:tcPr/>
                </a:tc>
                <a:tc>
                  <a:txBody>
                    <a:bodyPr/>
                    <a:lstStyle/>
                    <a:p>
                      <a:r>
                        <a:rPr lang="en-US" sz="1400" dirty="0" smtClean="0"/>
                        <a:t>R-CNN</a:t>
                      </a:r>
                      <a:endParaRPr lang="en-US" sz="1400" dirty="0"/>
                    </a:p>
                  </a:txBody>
                  <a:tcPr/>
                </a:tc>
                <a:tc>
                  <a:txBody>
                    <a:bodyPr/>
                    <a:lstStyle/>
                    <a:p>
                      <a:r>
                        <a:rPr lang="en-US" sz="1400" dirty="0" smtClean="0"/>
                        <a:t>Use</a:t>
                      </a:r>
                      <a:r>
                        <a:rPr lang="en-US" sz="1400" baseline="0" dirty="0" smtClean="0"/>
                        <a:t> Selective search algorithm to get 2k region proposals and use it as CNN input for object detection.</a:t>
                      </a:r>
                      <a:endParaRPr lang="en-US" sz="1400" dirty="0"/>
                    </a:p>
                  </a:txBody>
                  <a:tcPr/>
                </a:tc>
                <a:tc>
                  <a:txBody>
                    <a:bodyPr/>
                    <a:lstStyle/>
                    <a:p>
                      <a:r>
                        <a:rPr lang="en-US" sz="1400" dirty="0" smtClean="0"/>
                        <a:t>Time</a:t>
                      </a:r>
                      <a:r>
                        <a:rPr lang="en-US" sz="1400" baseline="0" dirty="0" smtClean="0"/>
                        <a:t> Consuming, not suitable in real-time detection, No learning at any stage in this approach.</a:t>
                      </a:r>
                      <a:endParaRPr lang="en-US" sz="1400" dirty="0"/>
                    </a:p>
                  </a:txBody>
                  <a:tcPr/>
                </a:tc>
              </a:tr>
              <a:tr h="1905000">
                <a:tc>
                  <a:txBody>
                    <a:bodyPr/>
                    <a:lstStyle/>
                    <a:p>
                      <a:r>
                        <a:rPr lang="en-US" dirty="0" smtClean="0"/>
                        <a:t>5</a:t>
                      </a:r>
                      <a:endParaRPr lang="en-US" dirty="0"/>
                    </a:p>
                  </a:txBody>
                  <a:tcPr/>
                </a:tc>
                <a:tc>
                  <a:txBody>
                    <a:bodyPr/>
                    <a:lstStyle/>
                    <a:p>
                      <a:r>
                        <a:rPr lang="en-US" sz="1400" b="0" dirty="0" err="1" smtClean="0"/>
                        <a:t>Htet</a:t>
                      </a:r>
                      <a:r>
                        <a:rPr lang="en-US" sz="1400" b="0" dirty="0" smtClean="0"/>
                        <a:t>, K. S., &amp; </a:t>
                      </a:r>
                      <a:r>
                        <a:rPr lang="en-US" sz="1400" b="0" dirty="0" err="1" smtClean="0"/>
                        <a:t>Sein</a:t>
                      </a:r>
                      <a:r>
                        <a:rPr lang="en-US" sz="1400" b="0" dirty="0" smtClean="0"/>
                        <a:t>, M. M. (2020). </a:t>
                      </a:r>
                      <a:r>
                        <a:rPr lang="en-US" sz="1400" b="0" i="1" dirty="0" smtClean="0"/>
                        <a:t>Event Analysis for Vehicle Classification using Fast RCNN. 2020 </a:t>
                      </a:r>
                      <a:endParaRPr lang="en-US" sz="1400" b="0" dirty="0"/>
                    </a:p>
                  </a:txBody>
                  <a:tcPr/>
                </a:tc>
                <a:tc>
                  <a:txBody>
                    <a:bodyPr/>
                    <a:lstStyle/>
                    <a:p>
                      <a:r>
                        <a:rPr lang="en-US" sz="1400" dirty="0" smtClean="0"/>
                        <a:t>Fast R-CNN</a:t>
                      </a:r>
                      <a:endParaRPr lang="en-US" sz="1400" dirty="0"/>
                    </a:p>
                  </a:txBody>
                  <a:tcPr/>
                </a:tc>
                <a:tc>
                  <a:txBody>
                    <a:bodyPr/>
                    <a:lstStyle/>
                    <a:p>
                      <a:r>
                        <a:rPr lang="en-US" sz="1400" dirty="0" smtClean="0"/>
                        <a:t>Feed image to CNN get feature</a:t>
                      </a:r>
                      <a:r>
                        <a:rPr lang="en-US" sz="1400" baseline="0" dirty="0" smtClean="0"/>
                        <a:t> map then find region proposal from it and wrap them into square which move in ROI layer and then get classify.</a:t>
                      </a:r>
                      <a:endParaRPr lang="en-US" sz="1400" dirty="0"/>
                    </a:p>
                  </a:txBody>
                  <a:tcPr/>
                </a:tc>
                <a:tc>
                  <a:txBody>
                    <a:bodyPr/>
                    <a:lstStyle/>
                    <a:p>
                      <a:r>
                        <a:rPr lang="en-US" sz="1400" dirty="0" smtClean="0"/>
                        <a:t>Better then R-CNN but it also use</a:t>
                      </a:r>
                      <a:r>
                        <a:rPr lang="en-US" sz="1400" baseline="0" dirty="0" smtClean="0"/>
                        <a:t> selective search reduces its efficiency</a:t>
                      </a:r>
                      <a:endParaRPr lang="en-US" sz="1400" dirty="0"/>
                    </a:p>
                  </a:txBody>
                  <a:tcPr/>
                </a:tc>
              </a:tr>
              <a:tr h="1868532">
                <a:tc>
                  <a:txBody>
                    <a:bodyPr/>
                    <a:lstStyle/>
                    <a:p>
                      <a:r>
                        <a:rPr lang="en-US" dirty="0" smtClean="0"/>
                        <a:t>6</a:t>
                      </a:r>
                      <a:endParaRPr lang="en-US" dirty="0"/>
                    </a:p>
                  </a:txBody>
                  <a:tcPr/>
                </a:tc>
                <a:tc>
                  <a:txBody>
                    <a:bodyPr/>
                    <a:lstStyle/>
                    <a:p>
                      <a:r>
                        <a:rPr lang="en-US" sz="1400" b="0" dirty="0" smtClean="0"/>
                        <a:t>Yin, X., Yang, Y., </a:t>
                      </a:r>
                      <a:r>
                        <a:rPr lang="en-US" sz="1400" b="0" dirty="0" err="1" smtClean="0"/>
                        <a:t>Xu</a:t>
                      </a:r>
                      <a:r>
                        <a:rPr lang="en-US" sz="1400" b="0" dirty="0" smtClean="0"/>
                        <a:t>, H., Li, W., &amp; Deng, J. (2020). </a:t>
                      </a:r>
                      <a:r>
                        <a:rPr lang="en-US" sz="1400" b="0" i="1" dirty="0" smtClean="0"/>
                        <a:t>Enhanced Faster-RCNN Algorithm for Object Detection in Aerial Images. 2020 </a:t>
                      </a:r>
                      <a:endParaRPr lang="en-US" sz="1400" b="0" dirty="0"/>
                    </a:p>
                  </a:txBody>
                  <a:tcPr/>
                </a:tc>
                <a:tc>
                  <a:txBody>
                    <a:bodyPr/>
                    <a:lstStyle/>
                    <a:p>
                      <a:r>
                        <a:rPr lang="en-US" sz="1400" dirty="0" smtClean="0"/>
                        <a:t>Faster R-CNN</a:t>
                      </a:r>
                      <a:endParaRPr lang="en-US" sz="1400" dirty="0"/>
                    </a:p>
                  </a:txBody>
                  <a:tcPr/>
                </a:tc>
                <a:tc>
                  <a:txBody>
                    <a:bodyPr/>
                    <a:lstStyle/>
                    <a:p>
                      <a:r>
                        <a:rPr lang="en-US" sz="1400" dirty="0" smtClean="0"/>
                        <a:t>It</a:t>
                      </a:r>
                      <a:r>
                        <a:rPr lang="en-US" sz="1400" baseline="0" dirty="0" smtClean="0"/>
                        <a:t> use a separate network is used for region proposals and other things are same as the previous model.</a:t>
                      </a:r>
                      <a:endParaRPr lang="en-US" sz="1400" dirty="0"/>
                    </a:p>
                  </a:txBody>
                  <a:tcPr/>
                </a:tc>
                <a:tc>
                  <a:txBody>
                    <a:bodyPr/>
                    <a:lstStyle/>
                    <a:p>
                      <a:r>
                        <a:rPr lang="en-US" sz="1400" dirty="0" smtClean="0"/>
                        <a:t>It is expensive</a:t>
                      </a:r>
                      <a:r>
                        <a:rPr lang="en-US" sz="1400" baseline="0" dirty="0" smtClean="0"/>
                        <a:t> and used in real time but not very fast in detection.</a:t>
                      </a:r>
                      <a:endParaRPr lang="en-US" sz="1400" dirty="0"/>
                    </a:p>
                  </a:txBody>
                  <a:tcPr/>
                </a:tc>
              </a:tr>
            </a:tbl>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536574" y="146938"/>
            <a:ext cx="3502025" cy="509114"/>
          </a:xfrm>
          <a:prstGeom prst="rect">
            <a:avLst/>
          </a:prstGeom>
        </p:spPr>
        <p:txBody>
          <a:bodyPr vert="horz" wrap="square" lIns="0" tIns="16510" rIns="0" bIns="0" rtlCol="0">
            <a:spAutoFit/>
          </a:bodyPr>
          <a:lstStyle/>
          <a:p>
            <a:pPr marL="12700" algn="ctr">
              <a:lnSpc>
                <a:spcPct val="100000"/>
              </a:lnSpc>
              <a:spcBef>
                <a:spcPts val="130"/>
              </a:spcBef>
            </a:pPr>
            <a:r>
              <a:rPr lang="en-US" sz="3200" b="1" dirty="0">
                <a:latin typeface="Times New Roman"/>
                <a:cs typeface="Times New Roman"/>
              </a:rPr>
              <a:t>Proposed Work</a:t>
            </a:r>
            <a:endParaRPr sz="3200" b="1" dirty="0">
              <a:latin typeface="Times New Roman"/>
              <a:cs typeface="Times New Roman"/>
            </a:endParaRPr>
          </a:p>
        </p:txBody>
      </p:sp>
      <p:sp>
        <p:nvSpPr>
          <p:cNvPr id="3" name="object 3"/>
          <p:cNvSpPr txBox="1"/>
          <p:nvPr/>
        </p:nvSpPr>
        <p:spPr>
          <a:xfrm>
            <a:off x="517913" y="990600"/>
            <a:ext cx="7644765" cy="5628464"/>
          </a:xfrm>
          <a:prstGeom prst="rect">
            <a:avLst/>
          </a:prstGeom>
        </p:spPr>
        <p:txBody>
          <a:bodyPr vert="horz" wrap="square" lIns="0" tIns="16510" rIns="0" bIns="0" rtlCol="0">
            <a:spAutoFit/>
          </a:bodyPr>
          <a:lstStyle/>
          <a:p>
            <a:pPr>
              <a:spcAft>
                <a:spcPts val="750"/>
              </a:spcAft>
              <a:buFont typeface="Arial" pitchFamily="34" charset="0"/>
              <a:buChar char="•"/>
            </a:pPr>
            <a:r>
              <a:rPr lang="en-US" b="1" dirty="0" smtClean="0">
                <a:latin typeface="Times New Roman" pitchFamily="18" charset="0"/>
                <a:cs typeface="Times New Roman" pitchFamily="18" charset="0"/>
              </a:rPr>
              <a:t>The approach utilized in this project is YOLO(You Only Look Once).</a:t>
            </a:r>
          </a:p>
          <a:p>
            <a:pPr>
              <a:spcAft>
                <a:spcPts val="750"/>
              </a:spcAft>
              <a:buFont typeface="Arial" pitchFamily="34" charset="0"/>
              <a:buChar char="•"/>
            </a:pPr>
            <a:r>
              <a:rPr lang="en-US" b="1" dirty="0" smtClean="0">
                <a:latin typeface="Times New Roman" pitchFamily="18" charset="0"/>
                <a:cs typeface="Times New Roman" pitchFamily="18" charset="0"/>
              </a:rPr>
              <a:t>YOLO algorithm works using following three techniques:</a:t>
            </a:r>
          </a:p>
          <a:p>
            <a:pPr marL="800100" lvl="1" indent="-342900">
              <a:spcAft>
                <a:spcPts val="750"/>
              </a:spcAft>
              <a:buFont typeface="+mj-lt"/>
              <a:buAutoNum type="arabicPeriod"/>
            </a:pPr>
            <a:r>
              <a:rPr lang="en-US" b="1" dirty="0" smtClean="0">
                <a:latin typeface="Times New Roman" pitchFamily="18" charset="0"/>
                <a:cs typeface="Times New Roman" pitchFamily="18" charset="0"/>
              </a:rPr>
              <a:t>Residual Blocks:- The image is divided into various grids. Each grid has a dimension of S x S. The following image shows how an input image is divided into grids.</a:t>
            </a:r>
          </a:p>
          <a:p>
            <a:pPr marL="800100" lvl="1" indent="-342900">
              <a:spcAft>
                <a:spcPts val="750"/>
              </a:spcAft>
              <a:buFont typeface="+mj-lt"/>
              <a:buAutoNum type="arabicPeriod"/>
            </a:pPr>
            <a:r>
              <a:rPr lang="en-US" b="1" dirty="0" smtClean="0">
                <a:latin typeface="Times New Roman" pitchFamily="18" charset="0"/>
                <a:cs typeface="Times New Roman" pitchFamily="18" charset="0"/>
              </a:rPr>
              <a:t>Bounding box regression:- Outline that highlights an object in an image is termed as bounding box. In YOLO single bounding box regression to predict the height, width, center, and class of objects.</a:t>
            </a:r>
            <a:endParaRPr lang="en-US" dirty="0" smtClean="0">
              <a:latin typeface="Times New Roman" pitchFamily="18" charset="0"/>
              <a:cs typeface="Times New Roman" pitchFamily="18" charset="0"/>
            </a:endParaRPr>
          </a:p>
          <a:p>
            <a:pPr marL="800100" lvl="1" indent="-342900">
              <a:spcAft>
                <a:spcPts val="750"/>
              </a:spcAft>
              <a:buFont typeface="+mj-lt"/>
              <a:buAutoNum type="arabicPeriod"/>
            </a:pPr>
            <a:r>
              <a:rPr lang="en-US" b="1" dirty="0" smtClean="0">
                <a:latin typeface="Times New Roman" pitchFamily="18" charset="0"/>
                <a:cs typeface="Times New Roman" pitchFamily="18" charset="0"/>
              </a:rPr>
              <a:t>Intersection over union (IOU):- It is a phenomenon in object detection that describes overlapping of boxes. YOLO uses IOU in order to find the best fitting boundary box and eliminating all other less feasible overlap boxes.</a:t>
            </a:r>
          </a:p>
          <a:p>
            <a:r>
              <a:rPr lang="en-US" b="1" dirty="0" smtClean="0">
                <a:latin typeface="Times New Roman" pitchFamily="18" charset="0"/>
                <a:cs typeface="Times New Roman" pitchFamily="18" charset="0"/>
              </a:rPr>
              <a:t>   		  Area bounded in intersection regions of real and predicted box</a:t>
            </a:r>
            <a:endParaRPr lang="en-US" dirty="0" smtClean="0">
              <a:latin typeface="Times New Roman" pitchFamily="18" charset="0"/>
              <a:cs typeface="Times New Roman" pitchFamily="18" charset="0"/>
            </a:endParaRPr>
          </a:p>
          <a:p>
            <a:r>
              <a:rPr lang="en-US" b="1" dirty="0" smtClean="0">
                <a:latin typeface="Times New Roman" pitchFamily="18" charset="0"/>
                <a:cs typeface="Times New Roman" pitchFamily="18" charset="0"/>
              </a:rPr>
              <a:t> IOU =    -------------------------------------------------------------------------------------        </a:t>
            </a:r>
            <a:endParaRPr lang="en-US" dirty="0" smtClean="0">
              <a:latin typeface="Times New Roman" pitchFamily="18" charset="0"/>
              <a:cs typeface="Times New Roman" pitchFamily="18" charset="0"/>
            </a:endParaRPr>
          </a:p>
          <a:p>
            <a:r>
              <a:rPr lang="en-US" b="1" dirty="0" smtClean="0">
                <a:latin typeface="Times New Roman" pitchFamily="18" charset="0"/>
                <a:cs typeface="Times New Roman" pitchFamily="18" charset="0"/>
              </a:rPr>
              <a:t>                  Area bounded in Union regions of real and predicted box</a:t>
            </a:r>
            <a:endParaRPr lang="en-US" dirty="0" smtClean="0">
              <a:latin typeface="Times New Roman" pitchFamily="18" charset="0"/>
              <a:cs typeface="Times New Roman" pitchFamily="18" charset="0"/>
            </a:endParaRPr>
          </a:p>
          <a:p>
            <a:pPr marL="800100" lvl="1" indent="-342900">
              <a:spcAft>
                <a:spcPts val="750"/>
              </a:spcAft>
              <a:buFont typeface="+mj-lt"/>
              <a:buAutoNum type="arabicPeriod"/>
            </a:pPr>
            <a:endParaRPr lang="en-US" sz="1600" dirty="0" smtClean="0"/>
          </a:p>
          <a:p>
            <a:pPr>
              <a:spcAft>
                <a:spcPts val="750"/>
              </a:spcAft>
            </a:pPr>
            <a:endParaRPr lang="en-US" sz="1600" b="1" dirty="0" smtClean="0">
              <a:latin typeface="Times New Roman" pitchFamily="18" charset="0"/>
              <a:cs typeface="Times New Roman" pitchFamily="18" charset="0"/>
            </a:endParaRPr>
          </a:p>
          <a:p>
            <a:pPr>
              <a:spcAft>
                <a:spcPts val="750"/>
              </a:spcAft>
              <a:buFont typeface="Arial" pitchFamily="34" charset="0"/>
              <a:buChar char="•"/>
            </a:pPr>
            <a:endParaRPr lang="fr-FR" sz="16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Technic">
  <a:themeElements>
    <a:clrScheme name="Technic">
      <a:dk1>
        <a:sysClr val="windowText" lastClr="000000"/>
      </a:dk1>
      <a:lt1>
        <a:sysClr val="window" lastClr="FFFFFF"/>
      </a:lt1>
      <a:dk2>
        <a:srgbClr val="3B3B3B"/>
      </a:dk2>
      <a:lt2>
        <a:srgbClr val="D4D2D0"/>
      </a:lt2>
      <a:accent1>
        <a:srgbClr val="6EA0B0"/>
      </a:accent1>
      <a:accent2>
        <a:srgbClr val="CCAF0A"/>
      </a:accent2>
      <a:accent3>
        <a:srgbClr val="8D89A4"/>
      </a:accent3>
      <a:accent4>
        <a:srgbClr val="748560"/>
      </a:accent4>
      <a:accent5>
        <a:srgbClr val="9E9273"/>
      </a:accent5>
      <a:accent6>
        <a:srgbClr val="7E848D"/>
      </a:accent6>
      <a:hlink>
        <a:srgbClr val="00C8C3"/>
      </a:hlink>
      <a:folHlink>
        <a:srgbClr val="A116E0"/>
      </a:folHlink>
    </a:clrScheme>
    <a:fontScheme name="Technic">
      <a:majorFont>
        <a:latin typeface="Franklin Gothic Book"/>
        <a:ea typeface=""/>
        <a:cs typeface=""/>
        <a:font script="Jpan" typeface="ＭＳ Ｐゴシック"/>
        <a:font script="Hang" typeface="HY견고딕"/>
        <a:font script="Hans" typeface="宋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HGｺﾞｼｯｸM"/>
        <a:font script="Hang" typeface="HY중고딕"/>
        <a:font script="Hans" typeface="黑体"/>
        <a:font script="Hant" typeface="微軟正黑體"/>
        <a:font script="Arab" typeface="Tahoma"/>
        <a:font script="Hebr" typeface="Levenim MT"/>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Technic">
      <a:fillStyleLst>
        <a:solidFill>
          <a:schemeClr val="phClr"/>
        </a:solidFill>
        <a:gradFill rotWithShape="1">
          <a:gsLst>
            <a:gs pos="0">
              <a:schemeClr val="phClr">
                <a:tint val="1000"/>
              </a:schemeClr>
            </a:gs>
            <a:gs pos="68000">
              <a:schemeClr val="phClr">
                <a:tint val="77000"/>
              </a:schemeClr>
            </a:gs>
            <a:gs pos="81000">
              <a:schemeClr val="phClr">
                <a:tint val="79000"/>
              </a:schemeClr>
            </a:gs>
            <a:gs pos="86000">
              <a:schemeClr val="phClr">
                <a:tint val="73000"/>
              </a:schemeClr>
            </a:gs>
            <a:gs pos="100000">
              <a:schemeClr val="phClr">
                <a:tint val="35000"/>
              </a:schemeClr>
            </a:gs>
          </a:gsLst>
          <a:lin ang="5400000" scaled="1"/>
        </a:gradFill>
        <a:gradFill rotWithShape="1">
          <a:gsLst>
            <a:gs pos="0">
              <a:schemeClr val="phClr">
                <a:tint val="73000"/>
                <a:satMod val="150000"/>
              </a:schemeClr>
            </a:gs>
            <a:gs pos="25000">
              <a:schemeClr val="phClr">
                <a:tint val="96000"/>
                <a:shade val="80000"/>
                <a:satMod val="105000"/>
              </a:schemeClr>
            </a:gs>
            <a:gs pos="38000">
              <a:schemeClr val="phClr">
                <a:tint val="96000"/>
                <a:shade val="59000"/>
                <a:satMod val="120000"/>
              </a:schemeClr>
            </a:gs>
            <a:gs pos="55000">
              <a:schemeClr val="phClr">
                <a:shade val="57000"/>
                <a:satMod val="120000"/>
              </a:schemeClr>
            </a:gs>
            <a:gs pos="80000">
              <a:schemeClr val="phClr">
                <a:shade val="56000"/>
                <a:satMod val="145000"/>
              </a:schemeClr>
            </a:gs>
            <a:gs pos="88000">
              <a:schemeClr val="phClr">
                <a:shade val="63000"/>
                <a:satMod val="160000"/>
              </a:schemeClr>
            </a:gs>
            <a:gs pos="100000">
              <a:schemeClr val="phClr">
                <a:tint val="99555"/>
                <a:satMod val="155000"/>
              </a:schemeClr>
            </a:gs>
          </a:gsLst>
          <a:lin ang="5400000" scaled="1"/>
        </a:gradFill>
      </a:fillStyleLst>
      <a:lnStyleLst>
        <a:ln w="9525" cap="flat" cmpd="sng" algn="ctr">
          <a:solidFill>
            <a:schemeClr val="phClr">
              <a:shade val="60000"/>
              <a:satMod val="300000"/>
            </a:schemeClr>
          </a:solidFill>
          <a:prstDash val="solid"/>
        </a:ln>
        <a:ln w="19050" cap="flat" cmpd="sng" algn="ctr">
          <a:solidFill>
            <a:schemeClr val="phClr"/>
          </a:solidFill>
          <a:prstDash val="solid"/>
        </a:ln>
        <a:ln w="19050" cap="flat" cmpd="sng" algn="ctr">
          <a:solidFill>
            <a:schemeClr val="phClr"/>
          </a:solidFill>
          <a:prstDash val="solid"/>
        </a:ln>
      </a:lnStyleLst>
      <a:effectStyleLst>
        <a:effectStyle>
          <a:effectLst>
            <a:glow rad="63500">
              <a:schemeClr val="phClr">
                <a:tint val="30000"/>
                <a:shade val="95000"/>
                <a:satMod val="300000"/>
                <a:alpha val="50000"/>
              </a:schemeClr>
            </a:glow>
          </a:effectLst>
        </a:effectStyle>
        <a:effectStyle>
          <a:effectLst>
            <a:glow rad="70000">
              <a:schemeClr val="phClr">
                <a:tint val="30000"/>
                <a:shade val="95000"/>
                <a:satMod val="300000"/>
                <a:alpha val="50000"/>
              </a:schemeClr>
            </a:glow>
          </a:effectLst>
        </a:effectStyle>
        <a:effectStyle>
          <a:effectLst>
            <a:glow rad="76200">
              <a:schemeClr val="phClr">
                <a:tint val="30000"/>
                <a:shade val="95000"/>
                <a:satMod val="300000"/>
                <a:alpha val="50000"/>
              </a:schemeClr>
            </a:glow>
          </a:effectLst>
          <a:scene3d>
            <a:camera prst="orthographicFront" fov="0">
              <a:rot lat="0" lon="0" rev="0"/>
            </a:camera>
            <a:lightRig rig="harsh" dir="t">
              <a:rot lat="6000000" lon="6000000" rev="0"/>
            </a:lightRig>
          </a:scene3d>
          <a:sp3d contourW="10000" prstMaterial="metal">
            <a:bevelT w="20000" h="9000" prst="softRound"/>
            <a:contourClr>
              <a:schemeClr val="phClr">
                <a:shade val="30000"/>
                <a:satMod val="200000"/>
              </a:schemeClr>
            </a:contourClr>
          </a:sp3d>
        </a:effectStyle>
      </a:effectStyleLst>
      <a:bgFillStyleLst>
        <a:solidFill>
          <a:schemeClr val="phClr"/>
        </a:solidFill>
        <a:gradFill rotWithShape="1">
          <a:gsLst>
            <a:gs pos="0">
              <a:schemeClr val="phClr">
                <a:shade val="40000"/>
                <a:satMod val="150000"/>
              </a:schemeClr>
            </a:gs>
            <a:gs pos="30000">
              <a:schemeClr val="phClr">
                <a:shade val="60000"/>
                <a:satMod val="150000"/>
              </a:schemeClr>
            </a:gs>
            <a:gs pos="100000">
              <a:schemeClr val="phClr">
                <a:tint val="83000"/>
                <a:satMod val="200000"/>
              </a:schemeClr>
            </a:gs>
          </a:gsLst>
          <a:lin ang="13000000" scaled="0"/>
        </a:gradFill>
        <a:gradFill rotWithShape="1">
          <a:gsLst>
            <a:gs pos="0">
              <a:schemeClr val="phClr">
                <a:tint val="78000"/>
                <a:satMod val="220000"/>
              </a:schemeClr>
            </a:gs>
            <a:gs pos="100000">
              <a:schemeClr val="phClr">
                <a:shade val="35000"/>
                <a:satMod val="155000"/>
              </a:schemeClr>
            </a:gs>
          </a:gsLst>
          <a:path path="circle">
            <a:fillToRect l="60000" t="50000" r="4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Technic</Template>
  <TotalTime>9522</TotalTime>
  <Words>1362</Words>
  <Application>Microsoft Office PowerPoint</Application>
  <PresentationFormat>On-screen Show (4:3)</PresentationFormat>
  <Paragraphs>171</Paragraphs>
  <Slides>25</Slides>
  <Notes>0</Notes>
  <HiddenSlides>0</HiddenSlides>
  <MMClips>0</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Technic</vt:lpstr>
      <vt:lpstr>Project Presentation on</vt:lpstr>
      <vt:lpstr>Outline</vt:lpstr>
      <vt:lpstr>Introduction</vt:lpstr>
      <vt:lpstr>Slide 4</vt:lpstr>
      <vt:lpstr>Problem Statement</vt:lpstr>
      <vt:lpstr>Objective</vt:lpstr>
      <vt:lpstr>Literature Review</vt:lpstr>
      <vt:lpstr>Slide 8</vt:lpstr>
      <vt:lpstr>Proposed Work</vt:lpstr>
      <vt:lpstr>Slide 10</vt:lpstr>
      <vt:lpstr>Dataset Used</vt:lpstr>
      <vt:lpstr>Slide 12</vt:lpstr>
      <vt:lpstr>Tools Used</vt:lpstr>
      <vt:lpstr>Implementation</vt:lpstr>
      <vt:lpstr>Proposed Model</vt:lpstr>
      <vt:lpstr>Slide 16</vt:lpstr>
      <vt:lpstr>Slide 17</vt:lpstr>
      <vt:lpstr>Result</vt:lpstr>
      <vt:lpstr>Slide 19</vt:lpstr>
      <vt:lpstr>Slide 20</vt:lpstr>
      <vt:lpstr>Chart Shows the variation of  training  and testing loss with the number of epoch</vt:lpstr>
      <vt:lpstr>Chart Shows the variation of accuracy with the number of epoch</vt:lpstr>
      <vt:lpstr>Conclusion</vt:lpstr>
      <vt:lpstr>Slide 24</vt:lpstr>
      <vt:lpstr>References</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Presentation on</dc:title>
  <dc:creator>Prateek Seth</dc:creator>
  <cp:lastModifiedBy>LENOVO</cp:lastModifiedBy>
  <cp:revision>200</cp:revision>
  <dcterms:created xsi:type="dcterms:W3CDTF">2021-10-05T14:37:33Z</dcterms:created>
  <dcterms:modified xsi:type="dcterms:W3CDTF">2022-05-29T10:00:05Z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2019-03-08T00:00:00Z</vt:filetime>
  </property>
  <property fmtid="{D5CDD505-2E9C-101B-9397-08002B2CF9AE}" pid="3" name="Creator">
    <vt:lpwstr>PDFium</vt:lpwstr>
  </property>
  <property fmtid="{D5CDD505-2E9C-101B-9397-08002B2CF9AE}" pid="4" name="LastSaved">
    <vt:filetime>2021-10-05T00:00:00Z</vt:filetime>
  </property>
</Properties>
</file>